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revisions/userNames.xml" ContentType="application/vnd.openxmlformats-officedocument.spreadsheetml.userNames+xml"/>
  <Override PartName="/xl/revisions/revisionHeaders.xml" ContentType="application/vnd.openxmlformats-officedocument.spreadsheetml.revisionHeaders+xml"/>
  <Override PartName="/xl/revisions/revisionLog115.xml" ContentType="application/vnd.openxmlformats-officedocument.spreadsheetml.revisionLo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revisions/revisionLog26.xml" ContentType="application/vnd.openxmlformats-officedocument.spreadsheetml.revisionLog+xml"/>
  <Override PartName="/xl/revisions/revisionLog21.xml" ContentType="application/vnd.openxmlformats-officedocument.spreadsheetml.revisionLog+xml"/>
  <Override PartName="/xl/revisions/revisionLog42.xml" ContentType="application/vnd.openxmlformats-officedocument.spreadsheetml.revisionLog+xml"/>
  <Override PartName="/xl/revisions/revisionLog47.xml" ContentType="application/vnd.openxmlformats-officedocument.spreadsheetml.revisionLog+xml"/>
  <Override PartName="/xl/revisions/revisionLog63.xml" ContentType="application/vnd.openxmlformats-officedocument.spreadsheetml.revisionLog+xml"/>
  <Override PartName="/xl/revisions/revisionLog68.xml" ContentType="application/vnd.openxmlformats-officedocument.spreadsheetml.revisionLog+xml"/>
  <Override PartName="/xl/revisions/revisionLog84.xml" ContentType="application/vnd.openxmlformats-officedocument.spreadsheetml.revisionLog+xml"/>
  <Override PartName="/xl/revisions/revisionLog89.xml" ContentType="application/vnd.openxmlformats-officedocument.spreadsheetml.revisionLog+xml"/>
  <Override PartName="/xl/revisions/revisionLog112.xml" ContentType="application/vnd.openxmlformats-officedocument.spreadsheetml.revisionLog+xml"/>
  <Override PartName="/xl/revisions/revisionLog2.xml" ContentType="application/vnd.openxmlformats-officedocument.spreadsheetml.revisionLog+xml"/>
  <Override PartName="/xl/revisions/revisionLog16.xml" ContentType="application/vnd.openxmlformats-officedocument.spreadsheetml.revisionLog+xml"/>
  <Override PartName="/xl/revisions/revisionLog29.xml" ContentType="application/vnd.openxmlformats-officedocument.spreadsheetml.revisionLog+xml"/>
  <Override PartName="/xl/revisions/revisionLog107.xml" ContentType="application/vnd.openxmlformats-officedocument.spreadsheetml.revisionLog+xml"/>
  <Override PartName="/xl/revisions/revisionLog11.xml" ContentType="application/vnd.openxmlformats-officedocument.spreadsheetml.revisionLog+xml"/>
  <Override PartName="/xl/revisions/revisionLog24.xml" ContentType="application/vnd.openxmlformats-officedocument.spreadsheetml.revisionLog+xml"/>
  <Override PartName="/xl/revisions/revisionLog32.xml" ContentType="application/vnd.openxmlformats-officedocument.spreadsheetml.revisionLog+xml"/>
  <Override PartName="/xl/revisions/revisionLog37.xml" ContentType="application/vnd.openxmlformats-officedocument.spreadsheetml.revisionLog+xml"/>
  <Override PartName="/xl/revisions/revisionLog40.xml" ContentType="application/vnd.openxmlformats-officedocument.spreadsheetml.revisionLog+xml"/>
  <Override PartName="/xl/revisions/revisionLog45.xml" ContentType="application/vnd.openxmlformats-officedocument.spreadsheetml.revisionLog+xml"/>
  <Override PartName="/xl/revisions/revisionLog53.xml" ContentType="application/vnd.openxmlformats-officedocument.spreadsheetml.revisionLog+xml"/>
  <Override PartName="/xl/revisions/revisionLog58.xml" ContentType="application/vnd.openxmlformats-officedocument.spreadsheetml.revisionLog+xml"/>
  <Override PartName="/xl/revisions/revisionLog66.xml" ContentType="application/vnd.openxmlformats-officedocument.spreadsheetml.revisionLog+xml"/>
  <Override PartName="/xl/revisions/revisionLog74.xml" ContentType="application/vnd.openxmlformats-officedocument.spreadsheetml.revisionLog+xml"/>
  <Override PartName="/xl/revisions/revisionLog79.xml" ContentType="application/vnd.openxmlformats-officedocument.spreadsheetml.revisionLog+xml"/>
  <Override PartName="/xl/revisions/revisionLog87.xml" ContentType="application/vnd.openxmlformats-officedocument.spreadsheetml.revisionLog+xml"/>
  <Override PartName="/xl/revisions/revisionLog102.xml" ContentType="application/vnd.openxmlformats-officedocument.spreadsheetml.revisionLog+xml"/>
  <Override PartName="/xl/revisions/revisionLog110.xml" ContentType="application/vnd.openxmlformats-officedocument.spreadsheetml.revisionLog+xml"/>
  <Override PartName="/xl/revisions/revisionLog5.xml" ContentType="application/vnd.openxmlformats-officedocument.spreadsheetml.revisionLog+xml"/>
  <Override PartName="/xl/revisions/revisionLog61.xml" ContentType="application/vnd.openxmlformats-officedocument.spreadsheetml.revisionLog+xml"/>
  <Override PartName="/xl/revisions/revisionLog82.xml" ContentType="application/vnd.openxmlformats-officedocument.spreadsheetml.revisionLog+xml"/>
  <Override PartName="/xl/revisions/revisionLog90.xml" ContentType="application/vnd.openxmlformats-officedocument.spreadsheetml.revisionLog+xml"/>
  <Override PartName="/xl/revisions/revisionLog95.xml" ContentType="application/vnd.openxmlformats-officedocument.spreadsheetml.revisionLog+xml"/>
  <Override PartName="/xl/revisions/revisionLog19.xml" ContentType="application/vnd.openxmlformats-officedocument.spreadsheetml.revisionLog+xml"/>
  <Override PartName="/xl/revisions/revisionLog14.xml" ContentType="application/vnd.openxmlformats-officedocument.spreadsheetml.revisionLog+xml"/>
  <Override PartName="/xl/revisions/revisionLog22.xml" ContentType="application/vnd.openxmlformats-officedocument.spreadsheetml.revisionLog+xml"/>
  <Override PartName="/xl/revisions/revisionLog27.xml" ContentType="application/vnd.openxmlformats-officedocument.spreadsheetml.revisionLog+xml"/>
  <Override PartName="/xl/revisions/revisionLog30.xml" ContentType="application/vnd.openxmlformats-officedocument.spreadsheetml.revisionLog+xml"/>
  <Override PartName="/xl/revisions/revisionLog35.xml" ContentType="application/vnd.openxmlformats-officedocument.spreadsheetml.revisionLog+xml"/>
  <Override PartName="/xl/revisions/revisionLog43.xml" ContentType="application/vnd.openxmlformats-officedocument.spreadsheetml.revisionLog+xml"/>
  <Override PartName="/xl/revisions/revisionLog48.xml" ContentType="application/vnd.openxmlformats-officedocument.spreadsheetml.revisionLog+xml"/>
  <Override PartName="/xl/revisions/revisionLog56.xml" ContentType="application/vnd.openxmlformats-officedocument.spreadsheetml.revisionLog+xml"/>
  <Override PartName="/xl/revisions/revisionLog64.xml" ContentType="application/vnd.openxmlformats-officedocument.spreadsheetml.revisionLog+xml"/>
  <Override PartName="/xl/revisions/revisionLog69.xml" ContentType="application/vnd.openxmlformats-officedocument.spreadsheetml.revisionLog+xml"/>
  <Override PartName="/xl/revisions/revisionLog77.xml" ContentType="application/vnd.openxmlformats-officedocument.spreadsheetml.revisionLog+xml"/>
  <Override PartName="/xl/revisions/revisionLog100.xml" ContentType="application/vnd.openxmlformats-officedocument.spreadsheetml.revisionLog+xml"/>
  <Override PartName="/xl/revisions/revisionLog105.xml" ContentType="application/vnd.openxmlformats-officedocument.spreadsheetml.revisionLog+xml"/>
  <Override PartName="/xl/revisions/revisionLog113.xml" ContentType="application/vnd.openxmlformats-officedocument.spreadsheetml.revisionLog+xml"/>
  <Override PartName="/xl/revisions/revisionLog8.xml" ContentType="application/vnd.openxmlformats-officedocument.spreadsheetml.revisionLog+xml"/>
  <Override PartName="/xl/revisions/revisionLog51.xml" ContentType="application/vnd.openxmlformats-officedocument.spreadsheetml.revisionLog+xml"/>
  <Override PartName="/xl/revisions/revisionLog72.xml" ContentType="application/vnd.openxmlformats-officedocument.spreadsheetml.revisionLog+xml"/>
  <Override PartName="/xl/revisions/revisionLog80.xml" ContentType="application/vnd.openxmlformats-officedocument.spreadsheetml.revisionLog+xml"/>
  <Override PartName="/xl/revisions/revisionLog85.xml" ContentType="application/vnd.openxmlformats-officedocument.spreadsheetml.revisionLog+xml"/>
  <Override PartName="/xl/revisions/revisionLog93.xml" ContentType="application/vnd.openxmlformats-officedocument.spreadsheetml.revisionLog+xml"/>
  <Override PartName="/xl/revisions/revisionLog98.xml" ContentType="application/vnd.openxmlformats-officedocument.spreadsheetml.revisionLog+xml"/>
  <Override PartName="/xl/revisions/revisionLog3.xml" ContentType="application/vnd.openxmlformats-officedocument.spreadsheetml.revisionLog+xml"/>
  <Override PartName="/xl/revisions/revisionLog12.xml" ContentType="application/vnd.openxmlformats-officedocument.spreadsheetml.revisionLog+xml"/>
  <Override PartName="/xl/revisions/revisionLog17.xml" ContentType="application/vnd.openxmlformats-officedocument.spreadsheetml.revisionLog+xml"/>
  <Override PartName="/xl/revisions/revisionLog25.xml" ContentType="application/vnd.openxmlformats-officedocument.spreadsheetml.revisionLog+xml"/>
  <Override PartName="/xl/revisions/revisionLog33.xml" ContentType="application/vnd.openxmlformats-officedocument.spreadsheetml.revisionLog+xml"/>
  <Override PartName="/xl/revisions/revisionLog38.xml" ContentType="application/vnd.openxmlformats-officedocument.spreadsheetml.revisionLog+xml"/>
  <Override PartName="/xl/revisions/revisionLog46.xml" ContentType="application/vnd.openxmlformats-officedocument.spreadsheetml.revisionLog+xml"/>
  <Override PartName="/xl/revisions/revisionLog59.xml" ContentType="application/vnd.openxmlformats-officedocument.spreadsheetml.revisionLog+xml"/>
  <Override PartName="/xl/revisions/revisionLog67.xml" ContentType="application/vnd.openxmlformats-officedocument.spreadsheetml.revisionLog+xml"/>
  <Override PartName="/xl/revisions/revisionLog103.xml" ContentType="application/vnd.openxmlformats-officedocument.spreadsheetml.revisionLog+xml"/>
  <Override PartName="/xl/revisions/revisionLog108.xml" ContentType="application/vnd.openxmlformats-officedocument.spreadsheetml.revisionLog+xml"/>
  <Override PartName="/xl/revisions/revisionLog20.xml" ContentType="application/vnd.openxmlformats-officedocument.spreadsheetml.revisionLog+xml"/>
  <Override PartName="/xl/revisions/revisionLog41.xml" ContentType="application/vnd.openxmlformats-officedocument.spreadsheetml.revisionLog+xml"/>
  <Override PartName="/xl/revisions/revisionLog54.xml" ContentType="application/vnd.openxmlformats-officedocument.spreadsheetml.revisionLog+xml"/>
  <Override PartName="/xl/revisions/revisionLog62.xml" ContentType="application/vnd.openxmlformats-officedocument.spreadsheetml.revisionLog+xml"/>
  <Override PartName="/xl/revisions/revisionLog70.xml" ContentType="application/vnd.openxmlformats-officedocument.spreadsheetml.revisionLog+xml"/>
  <Override PartName="/xl/revisions/revisionLog75.xml" ContentType="application/vnd.openxmlformats-officedocument.spreadsheetml.revisionLog+xml"/>
  <Override PartName="/xl/revisions/revisionLog83.xml" ContentType="application/vnd.openxmlformats-officedocument.spreadsheetml.revisionLog+xml"/>
  <Override PartName="/xl/revisions/revisionLog88.xml" ContentType="application/vnd.openxmlformats-officedocument.spreadsheetml.revisionLog+xml"/>
  <Override PartName="/xl/revisions/revisionLog91.xml" ContentType="application/vnd.openxmlformats-officedocument.spreadsheetml.revisionLog+xml"/>
  <Override PartName="/xl/revisions/revisionLog96.xml" ContentType="application/vnd.openxmlformats-officedocument.spreadsheetml.revisionLog+xml"/>
  <Override PartName="/xl/revisions/revisionLog111.xml" ContentType="application/vnd.openxmlformats-officedocument.spreadsheetml.revisionLog+xml"/>
  <Override PartName="/xl/revisions/revisionLog1.xml" ContentType="application/vnd.openxmlformats-officedocument.spreadsheetml.revisionLog+xml"/>
  <Override PartName="/xl/revisions/revisionLog6.xml" ContentType="application/vnd.openxmlformats-officedocument.spreadsheetml.revisionLog+xml"/>
  <Override PartName="/xl/revisions/revisionLog15.xml" ContentType="application/vnd.openxmlformats-officedocument.spreadsheetml.revisionLog+xml"/>
  <Override PartName="/xl/revisions/revisionLog23.xml" ContentType="application/vnd.openxmlformats-officedocument.spreadsheetml.revisionLog+xml"/>
  <Override PartName="/xl/revisions/revisionLog28.xml" ContentType="application/vnd.openxmlformats-officedocument.spreadsheetml.revisionLog+xml"/>
  <Override PartName="/xl/revisions/revisionLog36.xml" ContentType="application/vnd.openxmlformats-officedocument.spreadsheetml.revisionLog+xml"/>
  <Override PartName="/xl/revisions/revisionLog49.xml" ContentType="application/vnd.openxmlformats-officedocument.spreadsheetml.revisionLog+xml"/>
  <Override PartName="/xl/revisions/revisionLog57.xml" ContentType="application/vnd.openxmlformats-officedocument.spreadsheetml.revisionLog+xml"/>
  <Override PartName="/xl/revisions/revisionLog106.xml" ContentType="application/vnd.openxmlformats-officedocument.spreadsheetml.revisionLog+xml"/>
  <Override PartName="/xl/revisions/revisionLog114.xml" ContentType="application/vnd.openxmlformats-officedocument.spreadsheetml.revisionLog+xml"/>
  <Override PartName="/xl/revisions/revisionLog10.xml" ContentType="application/vnd.openxmlformats-officedocument.spreadsheetml.revisionLog+xml"/>
  <Override PartName="/xl/revisions/revisionLog31.xml" ContentType="application/vnd.openxmlformats-officedocument.spreadsheetml.revisionLog+xml"/>
  <Override PartName="/xl/revisions/revisionLog44.xml" ContentType="application/vnd.openxmlformats-officedocument.spreadsheetml.revisionLog+xml"/>
  <Override PartName="/xl/revisions/revisionLog52.xml" ContentType="application/vnd.openxmlformats-officedocument.spreadsheetml.revisionLog+xml"/>
  <Override PartName="/xl/revisions/revisionLog60.xml" ContentType="application/vnd.openxmlformats-officedocument.spreadsheetml.revisionLog+xml"/>
  <Override PartName="/xl/revisions/revisionLog65.xml" ContentType="application/vnd.openxmlformats-officedocument.spreadsheetml.revisionLog+xml"/>
  <Override PartName="/xl/revisions/revisionLog73.xml" ContentType="application/vnd.openxmlformats-officedocument.spreadsheetml.revisionLog+xml"/>
  <Override PartName="/xl/revisions/revisionLog78.xml" ContentType="application/vnd.openxmlformats-officedocument.spreadsheetml.revisionLog+xml"/>
  <Override PartName="/xl/revisions/revisionLog81.xml" ContentType="application/vnd.openxmlformats-officedocument.spreadsheetml.revisionLog+xml"/>
  <Override PartName="/xl/revisions/revisionLog86.xml" ContentType="application/vnd.openxmlformats-officedocument.spreadsheetml.revisionLog+xml"/>
  <Override PartName="/xl/revisions/revisionLog94.xml" ContentType="application/vnd.openxmlformats-officedocument.spreadsheetml.revisionLog+xml"/>
  <Override PartName="/xl/revisions/revisionLog99.xml" ContentType="application/vnd.openxmlformats-officedocument.spreadsheetml.revisionLog+xml"/>
  <Override PartName="/xl/revisions/revisionLog101.xml" ContentType="application/vnd.openxmlformats-officedocument.spreadsheetml.revisionLog+xml"/>
  <Override PartName="/xl/revisions/revisionLog4.xml" ContentType="application/vnd.openxmlformats-officedocument.spreadsheetml.revisionLog+xml"/>
  <Override PartName="/xl/revisions/revisionLog9.xml" ContentType="application/vnd.openxmlformats-officedocument.spreadsheetml.revisionLog+xml"/>
  <Override PartName="/xl/revisions/revisionLog13.xml" ContentType="application/vnd.openxmlformats-officedocument.spreadsheetml.revisionLog+xml"/>
  <Override PartName="/xl/revisions/revisionLog18.xml" ContentType="application/vnd.openxmlformats-officedocument.spreadsheetml.revisionLog+xml"/>
  <Override PartName="/xl/revisions/revisionLog39.xml" ContentType="application/vnd.openxmlformats-officedocument.spreadsheetml.revisionLog+xml"/>
  <Override PartName="/xl/revisions/revisionLog109.xml" ContentType="application/vnd.openxmlformats-officedocument.spreadsheetml.revisionLog+xml"/>
  <Override PartName="/xl/revisions/revisionLog34.xml" ContentType="application/vnd.openxmlformats-officedocument.spreadsheetml.revisionLog+xml"/>
  <Override PartName="/xl/revisions/revisionLog50.xml" ContentType="application/vnd.openxmlformats-officedocument.spreadsheetml.revisionLog+xml"/>
  <Override PartName="/xl/revisions/revisionLog55.xml" ContentType="application/vnd.openxmlformats-officedocument.spreadsheetml.revisionLog+xml"/>
  <Override PartName="/xl/revisions/revisionLog76.xml" ContentType="application/vnd.openxmlformats-officedocument.spreadsheetml.revisionLog+xml"/>
  <Override PartName="/xl/revisions/revisionLog97.xml" ContentType="application/vnd.openxmlformats-officedocument.spreadsheetml.revisionLog+xml"/>
  <Override PartName="/xl/revisions/revisionLog104.xml" ContentType="application/vnd.openxmlformats-officedocument.spreadsheetml.revisionLog+xml"/>
  <Override PartName="/xl/revisions/revisionLog7.xml" ContentType="application/vnd.openxmlformats-officedocument.spreadsheetml.revisionLog+xml"/>
  <Override PartName="/xl/revisions/revisionLog71.xml" ContentType="application/vnd.openxmlformats-officedocument.spreadsheetml.revisionLog+xml"/>
  <Override PartName="/xl/revisions/revisionLog92.xml" ContentType="application/vnd.openxmlformats-officedocument.spreadsheetml.revisionLog+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defaultThemeVersion="124226"/>
  <bookViews>
    <workbookView xWindow="0" yWindow="0" windowWidth="16380" windowHeight="8190" tabRatio="500" activeTab="2"/>
  </bookViews>
  <sheets>
    <sheet name="Anagrafica" sheetId="1" r:id="rId1"/>
    <sheet name="Considerazioni generali" sheetId="2" r:id="rId2"/>
    <sheet name="Misure anticorruzione" sheetId="3" r:id="rId3"/>
  </sheets>
  <definedNames>
    <definedName name="_xlnm.Print_Area" localSheetId="0">Anagrafica!$A$1:$N$2</definedName>
    <definedName name="_xlnm.Print_Area" localSheetId="1">'Considerazioni generali'!$A$1:$C$6</definedName>
    <definedName name="_xlnm.Print_Area" localSheetId="2">'Misure anticorruzione'!$A$1:$D$192</definedName>
    <definedName name="Z_025E4A5C_C669_432A_8E1D_E0C55C770C22_.wvu.PrintArea" localSheetId="0">Anagrafica!$A$1:$N$2</definedName>
    <definedName name="Z_025E4A5C_C669_432A_8E1D_E0C55C770C22_.wvu.PrintArea" localSheetId="1">'Considerazioni generali'!$A$1:$C$6</definedName>
    <definedName name="Z_025E4A5C_C669_432A_8E1D_E0C55C770C22_.wvu.PrintArea" localSheetId="2">'Misure anticorruzione'!$A$1:$D$192</definedName>
    <definedName name="Z_0684A9D5_22F5_4482_8E07_8E8BC2CE67CB_.wvu.PrintArea" localSheetId="0">Anagrafica!$A$1:$N$2</definedName>
    <definedName name="Z_0684A9D5_22F5_4482_8E07_8E8BC2CE67CB_.wvu.PrintArea" localSheetId="1">'Considerazioni generali'!$A$1:$C$6</definedName>
    <definedName name="Z_0684A9D5_22F5_4482_8E07_8E8BC2CE67CB_.wvu.PrintArea" localSheetId="2">'Misure anticorruzione'!$A$1:$E$192</definedName>
    <definedName name="Z_3767B8FE_4E68_408D_B69C_A58B8C7AA791_.wvu.PrintArea" localSheetId="0">Anagrafica!$A$1:$N$2</definedName>
    <definedName name="Z_3767B8FE_4E68_408D_B69C_A58B8C7AA791_.wvu.PrintArea" localSheetId="1">'Considerazioni generali'!$A$1:$C$6</definedName>
    <definedName name="Z_3767B8FE_4E68_408D_B69C_A58B8C7AA791_.wvu.PrintArea" localSheetId="2">'Misure anticorruzione'!$A$1:$E$192</definedName>
    <definedName name="Z_7C032EE7_1671_4ED3_B915_890DC3C7B5F8_.wvu.PrintArea" localSheetId="0">Anagrafica!$A$1:$N$2</definedName>
    <definedName name="Z_7C032EE7_1671_4ED3_B915_890DC3C7B5F8_.wvu.PrintArea" localSheetId="1">'Considerazioni generali'!$A$1:$C$6</definedName>
    <definedName name="Z_7C032EE7_1671_4ED3_B915_890DC3C7B5F8_.wvu.PrintArea" localSheetId="2">'Misure anticorruzione'!$A$1:$E$192</definedName>
    <definedName name="Z_AE4F7453_3307_4D30_AA11_E01B7C0E1525_.wvu.PrintArea" localSheetId="0">Anagrafica!$A$1:$N$2</definedName>
    <definedName name="Z_AE4F7453_3307_4D30_AA11_E01B7C0E1525_.wvu.PrintArea" localSheetId="1">'Considerazioni generali'!$A$1:$C$6</definedName>
    <definedName name="Z_AE4F7453_3307_4D30_AA11_E01B7C0E1525_.wvu.PrintArea" localSheetId="2">'Misure anticorruzione'!$A$1:$D$192</definedName>
    <definedName name="Z_B6381B85_2EAF_453E_BC3A_4BD4963E363D_.wvu.PrintArea" localSheetId="0">Anagrafica!$A$1:$N$2</definedName>
    <definedName name="Z_B6381B85_2EAF_453E_BC3A_4BD4963E363D_.wvu.PrintArea" localSheetId="1">'Considerazioni generali'!$A$1:$C$6</definedName>
    <definedName name="Z_B6381B85_2EAF_453E_BC3A_4BD4963E363D_.wvu.PrintArea" localSheetId="2">'Misure anticorruzione'!$A$1:$D$192</definedName>
    <definedName name="Z_C5656585_A4DF_4D17_AC90_71CE513515FC_.wvu.PrintArea" localSheetId="0">Anagrafica!$A$1:$N$2</definedName>
    <definedName name="Z_C5656585_A4DF_4D17_AC90_71CE513515FC_.wvu.PrintArea" localSheetId="1">'Considerazioni generali'!$A$1:$C$6</definedName>
    <definedName name="Z_C5656585_A4DF_4D17_AC90_71CE513515FC_.wvu.PrintArea" localSheetId="2">'Misure anticorruzione'!$A$1:$E$192</definedName>
    <definedName name="Z_CA4B238D_38AA_4D87_A8EF_3490DE869A45_.wvu.PrintArea" localSheetId="0" hidden="1">Anagrafica!$A$1:$N$2</definedName>
    <definedName name="Z_CA4B238D_38AA_4D87_A8EF_3490DE869A45_.wvu.PrintArea" localSheetId="1" hidden="1">'Considerazioni generali'!$A$1:$C$6</definedName>
    <definedName name="Z_CA4B238D_38AA_4D87_A8EF_3490DE869A45_.wvu.PrintArea" localSheetId="2" hidden="1">'Misure anticorruzione'!$A$1:$D$192</definedName>
    <definedName name="Z_D6851260_7797_4E09_B445_39644E32B805_.wvu.PrintArea" localSheetId="0">Anagrafica!$A$1:$N$2</definedName>
    <definedName name="Z_D6851260_7797_4E09_B445_39644E32B805_.wvu.PrintArea" localSheetId="1">'Considerazioni generali'!$A$1:$C$6</definedName>
    <definedName name="Z_D6851260_7797_4E09_B445_39644E32B805_.wvu.PrintArea" localSheetId="2">'Misure anticorruzione'!$A$1:$E$192</definedName>
  </definedNames>
  <calcPr calcId="0" iterateDelta="1E-4"/>
  <customWorkbookViews>
    <customWorkbookView name="Silvia Aurino - Visualizzazione personale" guid="{CA4B238D-38AA-4D87-A8EF-3490DE869A45}" mergeInterval="0" personalView="1" maximized="1" windowWidth="1920" windowHeight="854" tabRatio="500" activeSheetId="3"/>
  </customWorkbookViews>
  <extLst>
    <ext xmlns:loext="http://schemas.libreoffice.org/" uri="{7626C862-2A13-11E5-B345-FEFF819CDC9F}">
      <loext:extCalcPr stringRefSyntax="ExcelA1"/>
    </ext>
  </extLst>
</workbook>
</file>

<file path=xl/sharedStrings.xml><?xml version="1.0" encoding="utf-8"?>
<sst xmlns="http://schemas.openxmlformats.org/spreadsheetml/2006/main" count="467" uniqueCount="381">
  <si>
    <t>Codice fiscale Amministrazione/Società/Ente</t>
  </si>
  <si>
    <t>Denominazione Amministrazione/Società/Ente</t>
  </si>
  <si>
    <t>Nome RPCT</t>
  </si>
  <si>
    <t>Cognome RPCT</t>
  </si>
  <si>
    <t>Data di nascita RPCT</t>
  </si>
  <si>
    <t>Qualifica RPCT</t>
  </si>
  <si>
    <t>Data inizio incarico di RPCT</t>
  </si>
  <si>
    <t>Le funzioni di Responsabile della trasparenza sono svolte da soggetto diverso dal RPC (Si/No)</t>
  </si>
  <si>
    <t xml:space="preserve">Organo d'indirizzo  (solo se RPCT manca, anche temporaneamente, per qualunque motivo) </t>
  </si>
  <si>
    <t xml:space="preserve">Nome Presidente Organo d'indirizzo (rispondere solo se RPCT è vacante) </t>
  </si>
  <si>
    <t>Cognome Presidente Organo d'indirizzo (solo se RPCT è vacante)</t>
  </si>
  <si>
    <t>Data di nascita Presidente Organo d'indirizzo (solo se RPCT è vacante)</t>
  </si>
  <si>
    <t>Motivazione dell'assenza, anche temporanea, del RPCT</t>
  </si>
  <si>
    <t>Data inizio assenza della figura di RPCT (solo se RPCT è vacante)</t>
  </si>
  <si>
    <t>Consorzio della Bonifica Renana</t>
  </si>
  <si>
    <t>Paolo</t>
  </si>
  <si>
    <t>Pini</t>
  </si>
  <si>
    <t>Direttore Generale</t>
  </si>
  <si>
    <t xml:space="preserve">23/12/2014 inizio incarico RPC
24/04/2018 inizio incarico RPCT
</t>
  </si>
  <si>
    <t>No</t>
  </si>
  <si>
    <t>ID</t>
  </si>
  <si>
    <t>Domanda</t>
  </si>
  <si>
    <r>
      <rPr>
        <b/>
        <sz val="14"/>
        <color rgb="FF000000"/>
        <rFont val="Garamond"/>
        <family val="1"/>
        <charset val="1"/>
      </rPr>
      <t xml:space="preserve">Risposta </t>
    </r>
    <r>
      <rPr>
        <b/>
        <i/>
        <sz val="12"/>
        <color rgb="FF000000"/>
        <rFont val="Garamond"/>
        <family val="1"/>
        <charset val="1"/>
      </rPr>
      <t>(Max 2000 caratteri)</t>
    </r>
  </si>
  <si>
    <t>CONSIDERAZIONI GENERALI SULL’EFFICACIA DELL’ATTUAZIONE DEL PIANO TRIENNALE DI PREVENZIONE DELLA CORRUZIONE (PTPC) E SUL RUOLO DEL RESPONSABILE DELLA PREVENZIONE DELLA CORRUZIONE E DELLA TRASPARENZA (RPCT)</t>
  </si>
  <si>
    <t>1.A</t>
  </si>
  <si>
    <r>
      <rPr>
        <b/>
        <sz val="12"/>
        <color rgb="FF000000"/>
        <rFont val="Garamond"/>
        <family val="1"/>
        <charset val="1"/>
      </rPr>
      <t xml:space="preserve">Stato di attuazione del PTPC </t>
    </r>
    <r>
      <rPr>
        <sz val="12"/>
        <color rgb="FF000000"/>
        <rFont val="Garamond"/>
        <family val="1"/>
        <charset val="1"/>
      </rPr>
      <t xml:space="preserve"> - Valutazione sintetica del livello effettivo di attuazione del PTPC indicando i fattori che hanno determinato l’efficacia delle misure attuate</t>
    </r>
  </si>
  <si>
    <t>Le misure previste nel PTPC hanno trovato effettiva attuazione attraverso la definizione di procedure chiare, oggettive e informatizzate applicate alle diverse aree di rischio. L’introduzione e l’applicazione del modello 231 durante il 2018 ha costituito un fattore di ulteriore impulso nell’azione di trasparenza e prevenzione della corruzione nel contesto consortile.</t>
  </si>
  <si>
    <t>1.B</t>
  </si>
  <si>
    <r>
      <rPr>
        <b/>
        <sz val="12"/>
        <color rgb="FF000000"/>
        <rFont val="Garamond"/>
        <family val="1"/>
        <charset val="1"/>
      </rPr>
      <t>Aspetti critici dell’attuazione del PTPC</t>
    </r>
    <r>
      <rPr>
        <sz val="12"/>
        <color rgb="FF000000"/>
        <rFont val="Garamond"/>
        <family val="1"/>
        <charset val="1"/>
      </rPr>
      <t xml:space="preserve"> - Qualora il PTPC sia stato attuato parzialmente, indicare le principali motivazioni dello scostamento tra le misure attuate e le misure previste dal PTPC</t>
    </r>
  </si>
  <si>
    <t>E’ in corso di definizione il Regolamento Irriguo che consentirà di razionalizzare e rendere ancora più trasparente la distribuzione di acqua a fini irrigui, che costituisce una delle funzioni istituzionali dell’Ente.</t>
  </si>
  <si>
    <t>1.C</t>
  </si>
  <si>
    <r>
      <rPr>
        <b/>
        <sz val="12"/>
        <color rgb="FF000000"/>
        <rFont val="Garamond"/>
        <family val="1"/>
        <charset val="1"/>
      </rPr>
      <t>Ruolo del RPCT</t>
    </r>
    <r>
      <rPr>
        <sz val="12"/>
        <color rgb="FF000000"/>
        <rFont val="Garamond"/>
        <family val="1"/>
        <charset val="1"/>
      </rPr>
      <t xml:space="preserve"> - Valutazione sintetica del ruolo di impulso e coordinamento del RPCT rispetto all’attuazione del PTPC individuando i fattori che ne hanno supportato l’azione</t>
    </r>
  </si>
  <si>
    <t xml:space="preserve">L’efficace applicazione delle misure previste  nel PTPC è il risultato di un’azione di coordinamento del RPCT e di una maggiore consapevolezza di dirigenti e quadri circa la rilevanza pubblica dell’azione svolta all’interno dell’Ente. </t>
  </si>
  <si>
    <t>1.D</t>
  </si>
  <si>
    <r>
      <rPr>
        <b/>
        <sz val="12"/>
        <color rgb="FF000000"/>
        <rFont val="Garamond"/>
        <family val="1"/>
        <charset val="1"/>
      </rPr>
      <t>Aspetti critici del ruolo del RPCT</t>
    </r>
    <r>
      <rPr>
        <sz val="12"/>
        <color rgb="FF000000"/>
        <rFont val="Garamond"/>
        <family val="1"/>
        <charset val="1"/>
      </rPr>
      <t xml:space="preserve"> - Illustrare i fattori che hanno ostacolato l’azione di impulso e coordinamento del RPCT rispetto all’attuazione del PTPC</t>
    </r>
  </si>
  <si>
    <t>Non sono stati evidenziati ostacoli all’azione di impulso e coordinamento del RPCT.</t>
  </si>
  <si>
    <r>
      <rPr>
        <b/>
        <sz val="14"/>
        <rFont val="Garamond"/>
        <family val="1"/>
        <charset val="1"/>
      </rPr>
      <t xml:space="preserve">SCHEDA PER LA PREDISPOSIZIONE ENTRO IL  31/01/2019 DELLA RELAZIONE ANNUALE DEL RESPONSABILE DELLA PREVENZIONE DELLA CORRUZIONE E DELLA TRASPARENZA
</t>
    </r>
    <r>
      <rPr>
        <sz val="14"/>
        <rFont val="Garamond"/>
        <family val="1"/>
        <charset val="1"/>
      </rPr>
      <t>La presente scheda è compilata dal RPCT delle pubbliche amministrazioni relativamente all'attuazione del PTPC 2018 e pubblicata sul sito istituzionale dell'amministrazione.
Le società e gli altri enti di diritto privato in controllo pubblico nonché gli enti pubblici economici utilizzano, per quanto compatibile, la presente scheda con riferimento alle misure anticorruzione adottate in base al PNA 2013, al successivo Aggiornamento del 2015 (Determinazione n. 12 del 28 ottobre 2015), al PNA 2016 (Delibera n. 831 del 3 agosto 2016) al</t>
    </r>
    <r>
      <rPr>
        <b/>
        <sz val="14"/>
        <rFont val="Garamond"/>
        <family val="1"/>
        <charset val="1"/>
      </rPr>
      <t xml:space="preserve">le </t>
    </r>
    <r>
      <rPr>
        <sz val="14"/>
        <rFont val="Garamond"/>
        <family val="1"/>
        <charset val="1"/>
      </rPr>
      <t xml:space="preserve">Linee Guida ANAC di cui alla determinazione n. 1134/2017, all'Aggiornamento 2017 del PNA (Delibera n. 1208 del 22 novembre 2017).
</t>
    </r>
  </si>
  <si>
    <r>
      <rPr>
        <b/>
        <sz val="14"/>
        <color rgb="FF000000"/>
        <rFont val="Garamond"/>
        <family val="1"/>
        <charset val="1"/>
      </rPr>
      <t xml:space="preserve">Risposta </t>
    </r>
    <r>
      <rPr>
        <b/>
        <i/>
        <sz val="12"/>
        <color rgb="FF000000"/>
        <rFont val="Garamond"/>
        <family val="1"/>
        <charset val="1"/>
      </rPr>
      <t>(inserire "X" per le opzioni di risposta selezionate</t>
    </r>
    <r>
      <rPr>
        <b/>
        <sz val="12"/>
        <color rgb="FF000000"/>
        <rFont val="Garamond"/>
        <family val="1"/>
        <charset val="1"/>
      </rPr>
      <t>)</t>
    </r>
  </si>
  <si>
    <r>
      <rPr>
        <b/>
        <sz val="14"/>
        <color rgb="FF000000"/>
        <rFont val="Garamond"/>
        <family val="1"/>
        <charset val="1"/>
      </rPr>
      <t xml:space="preserve">Ulteriori Informazioni
</t>
    </r>
    <r>
      <rPr>
        <b/>
        <i/>
        <sz val="12"/>
        <color rgb="FF000000"/>
        <rFont val="Garamond"/>
        <family val="1"/>
        <charset val="1"/>
      </rPr>
      <t>(Max 2000 caratteri)</t>
    </r>
  </si>
  <si>
    <t>GESTIONE DEL RISCHIO</t>
  </si>
  <si>
    <t>2.A</t>
  </si>
  <si>
    <t>Indicare se è stato effettuato il monitoraggio per verificare la sostenibilità di tutte le misure, obbligatorie (generali) e ulteriori (specifiche) individuate nel PTPC</t>
  </si>
  <si>
    <t>2.A.1</t>
  </si>
  <si>
    <t>Sì (indicare le principali criticità riscontrate e le relative iniziative adottate)</t>
  </si>
  <si>
    <t>x</t>
  </si>
  <si>
    <t>1) Gestione Appalti: "Regolamento consortile per l'affidamento di lavori, servizi e forniture di importo inferiore alle soglie comunitarie ai sensi dell’articolo 36 D.Lgs. 18/04/2016 n. 50” approvato con deliberazione C.D.A. n. 24/2016CDA verb. n. 5/CDA del 02/12/2016; 2) Distribuzione irrigua: Regolamento irriguo in corso di elaborazione;
 3) Rilascio concessioni “Regolamento per la conservazione, la polizia delle opere di bonifica e la disciplina delle acque” approvato con deliberazione C.D.A. n. 12/2018CDA verb. n. 12/CDA del 19/10/2018</t>
  </si>
  <si>
    <t>2.A.2</t>
  </si>
  <si>
    <t>No, anche se il monitoraggio era previsto dal PTPC con riferimento all'anno 2018</t>
  </si>
  <si>
    <t>2.A.3</t>
  </si>
  <si>
    <t>No, il monitoraggio non era previsto dal PTPC con riferimento all'anno 2018</t>
  </si>
  <si>
    <t>2.A.4</t>
  </si>
  <si>
    <t>Se non è stato effettuato il monitoraggio, indicare le motivazioni del mancato svolgimento</t>
  </si>
  <si>
    <t>2.B</t>
  </si>
  <si>
    <t>Indicare in quali delle seguenti aree si sono verificati eventi corruttivi  e indicarne il numero (più risposte sono possibili). (Riportare le fattispecie penali, anche con procedimenti pendenti, e gli eventi corruttivi come definiti nel PNA 2013 (§ 2.1), nel PNA 2015 (§ 2.1), nella determinazione 6/2015 (§ 3, lett. a) e come mappati nei PTPC delle amministrazioni)</t>
  </si>
  <si>
    <t>2.B.1</t>
  </si>
  <si>
    <t>Acquisizione e progressione del personale</t>
  </si>
  <si>
    <t>2.B.2</t>
  </si>
  <si>
    <t>Affidamento di lavori, servizi e forniture</t>
  </si>
  <si>
    <t>2.B.3</t>
  </si>
  <si>
    <t>Provvedimenti ampliativi della sfera giuridica dei destinatari privi di effetto economico diretto ed immediato per il destinatario</t>
  </si>
  <si>
    <t>2.B.4</t>
  </si>
  <si>
    <t>Provvedimenti ampliativi della sfera giuridica dei destinatari con effetto economico diretto ed immediato per il destinatario</t>
  </si>
  <si>
    <t>2.B.5</t>
  </si>
  <si>
    <t>Aree di rischio ulteriori (elencare quali)</t>
  </si>
  <si>
    <t>2.B.6</t>
  </si>
  <si>
    <t xml:space="preserve">Non si sono verificati eventi corruttivi </t>
  </si>
  <si>
    <t>2.C</t>
  </si>
  <si>
    <t>Se si sono verificati eventi corruttivi, indicare se nel PTPC 2018 erano state previste misure per il loro contrasto</t>
  </si>
  <si>
    <t>2.C.1</t>
  </si>
  <si>
    <t>Sì (indicare le motivazioni della loro inefficacia)</t>
  </si>
  <si>
    <t>2.C.2</t>
  </si>
  <si>
    <t xml:space="preserve">No (indicare le motivazioni della mancata previsione) </t>
  </si>
  <si>
    <t>2.D</t>
  </si>
  <si>
    <t>Indicare se è stata effettuata un'integrazione tra il sistema di monitoraggio delle misure anticorruzione e i sistemi di controllo interno</t>
  </si>
  <si>
    <t>2.D.1</t>
  </si>
  <si>
    <t>Si (indicare le modalità di integrazione)</t>
  </si>
  <si>
    <t xml:space="preserve"> “Modello di organizzazione, gestione e controllo ai sensi dell’art. 6, comma 3, del D.Lgs. 8 giugno 2001 n. 231” approvato con deliberazione C.D.A. n. 2/2018CDA verb. n. 10/CDA del 06/04/2018</t>
  </si>
  <si>
    <t>2.D.2</t>
  </si>
  <si>
    <t>No (indicare la motivazione)</t>
  </si>
  <si>
    <t xml:space="preserve">2.E </t>
  </si>
  <si>
    <t xml:space="preserve">Indicare se sono stati mappati tutti i processi </t>
  </si>
  <si>
    <t xml:space="preserve">2.E.1 </t>
  </si>
  <si>
    <t xml:space="preserve">Sì </t>
  </si>
  <si>
    <t xml:space="preserve">2.E.2 </t>
  </si>
  <si>
    <t>No, non sono stati mappati i processi  (indicare le motivazioni)</t>
  </si>
  <si>
    <t xml:space="preserve">2.E.3 </t>
  </si>
  <si>
    <t xml:space="preserve">No, ne sono stati mappati solamente alcuni (indicare le motivazioni) </t>
  </si>
  <si>
    <t>2.E.4</t>
  </si>
  <si>
    <t xml:space="preserve">Nel caso della mappatura parziale dei  processi, indicare le aree  a cui afferiscono i processi mappati </t>
  </si>
  <si>
    <t>1) Area Amministrativa 
2) Area Tecnica 
3) Area Agraria ed Ambientale</t>
  </si>
  <si>
    <t>2.F</t>
  </si>
  <si>
    <t xml:space="preserve">Formulare un giudizio sul modello di gestione del rischio (Qualora si ritenesse necessaria una revisione del modello, indicare le modifiche da apportare): </t>
  </si>
  <si>
    <t>buono</t>
  </si>
  <si>
    <t>2.G</t>
  </si>
  <si>
    <t>Indicare se il PTPC è stato elaborato in collaborazione con altre amministrazioni</t>
  </si>
  <si>
    <t>2.G.1</t>
  </si>
  <si>
    <t>Sì (indicare con quali amministrazioni)</t>
  </si>
  <si>
    <t>2.G.2</t>
  </si>
  <si>
    <t xml:space="preserve">x </t>
  </si>
  <si>
    <t>MISURE ULTERIORI (SPECIFICHE)</t>
  </si>
  <si>
    <t>3.A</t>
  </si>
  <si>
    <t>Indicare se sono state attuate misure ulteriori (specifiche) oltre a quelle obbligatorie (generali)</t>
  </si>
  <si>
    <t>3.A.1</t>
  </si>
  <si>
    <t>Sì</t>
  </si>
  <si>
    <t>3.A.2</t>
  </si>
  <si>
    <t>No, anche se era previsto dal PTPC con riferimento all’anno 2018</t>
  </si>
  <si>
    <t>3.A.3</t>
  </si>
  <si>
    <t>No, non era previsto dal PTPC con riferimento all’anno 2018</t>
  </si>
  <si>
    <t>3.B.</t>
  </si>
  <si>
    <t>Se sono state attuate misure ulteriori (specifiche), indicare se tra di esse rientrano le seguenti misure (più risposte possibili):</t>
  </si>
  <si>
    <t>3.B.1</t>
  </si>
  <si>
    <t>Attivazione di una procedura per la raccolta di segnalazioni da parte della società civile riguardo a eventuali fatti corruttivi che coinvolgono i dipendenti nonché i soggetti che intrattengono rapporti con l’amministrazione (indicare il numero di segnalazioni nonché il loro oggetto)</t>
  </si>
  <si>
    <t>3.B.2</t>
  </si>
  <si>
    <t>Iniziative di automatizzazione dei processi per ridurre i rischi di corruzione (specificare quali processi sono stati automatizzati)</t>
  </si>
  <si>
    <t>rilascio concessioni; gestione elenco operatori economici per affidamenti sotto soglia di lavori per garantire rotazione e trasparenza</t>
  </si>
  <si>
    <t>3.B.3</t>
  </si>
  <si>
    <t>Attività di vigilanza nei confronti di enti e società partecipate e/o controllate con riferimento all’ adozione e attuazione del PTPC o di adeguamento del modello di cui all’art. 6 del D.Lgs. 231/2001 (solo se l’amministrazione detiene partecipazioni in enti e società o esercita controlli nei confronti di enti e società)</t>
  </si>
  <si>
    <t>3.C</t>
  </si>
  <si>
    <t>Se sono state attuate misure ulteriori (specifiche), formulare un giudizio sulla loro attuazione indicando quelle che sono risultate più efficaci nonché specificando le ragioni della loro efficacia (riferirsi alle tipologie di misure indicate a pag. 33 dell'Aggiornamento 2015 al PNA):</t>
  </si>
  <si>
    <t>3.D</t>
  </si>
  <si>
    <t>Indicare se alcune misure sono frutto di un'elaborazione comune ad altre amministrazioni</t>
  </si>
  <si>
    <t>3.D.1</t>
  </si>
  <si>
    <t>Sì (indicare quali misure, per tipologia)</t>
  </si>
  <si>
    <t>3.D.2</t>
  </si>
  <si>
    <t>TRASPARENZA</t>
  </si>
  <si>
    <t>4.A</t>
  </si>
  <si>
    <t>Indicare se è stato informatizzato il flusso per alimentare la pubblicazione dei dati nella sezione “Amministrazione trasparente”</t>
  </si>
  <si>
    <t>4.A.1</t>
  </si>
  <si>
    <r>
      <rPr>
        <sz val="12"/>
        <color rgb="FF000000"/>
        <rFont val="Garamond"/>
        <family val="1"/>
        <charset val="1"/>
      </rPr>
      <t xml:space="preserve">Sì </t>
    </r>
    <r>
      <rPr>
        <sz val="12"/>
        <rFont val="Garamond"/>
        <family val="1"/>
        <charset val="1"/>
      </rPr>
      <t>(indicare le principali sotto-sezioni alimentate da flussi informatizzati di dati)</t>
    </r>
  </si>
  <si>
    <t>1) Pagamenti
2) Bandi di gara e contratti</t>
  </si>
  <si>
    <t>4.A.2</t>
  </si>
  <si>
    <t xml:space="preserve">No, anche se la misura era prevista dal PTPC con riferimento all’anno 2018 </t>
  </si>
  <si>
    <t>4.A.3</t>
  </si>
  <si>
    <t>No, la misura non era prevista dal PTPC con riferimento all’anno 2018</t>
  </si>
  <si>
    <t>4.B</t>
  </si>
  <si>
    <t>Indicare se il sito istituzionale, relativamente alla sezione "Amministrazione trasparente", ha l'indicatore delle visite</t>
  </si>
  <si>
    <t>4.B.1</t>
  </si>
  <si>
    <t>Sì (indicare il numero delle visite)</t>
  </si>
  <si>
    <t>9.574 visualizzazioni</t>
  </si>
  <si>
    <t>4.B.2</t>
  </si>
  <si>
    <t>No (indicare se non è presente il contatore delle visite)</t>
  </si>
  <si>
    <t>4.C</t>
  </si>
  <si>
    <t>Indicare se sono pervenute richieste di accesso civico "semplice"</t>
  </si>
  <si>
    <t>4.C.1</t>
  </si>
  <si>
    <t>Sì (riportare il numero di richieste pervenute e il numero di richieste che hanno dato corso ad un adeguamento nella pubblicazione dei dati)</t>
  </si>
  <si>
    <t>4.C.2</t>
  </si>
  <si>
    <t>4.D</t>
  </si>
  <si>
    <t>Indicare se sono pervenute richieste di accesso civico "generalizzato"</t>
  </si>
  <si>
    <t>4.D.1</t>
  </si>
  <si>
    <t>Sì (riportare il numero complessivo di richieste pervenute e, se disponibili, i settori interessati dalle richieste di accesso generalizzato)</t>
  </si>
  <si>
    <t>n. 6 richieste Area Tecnica</t>
  </si>
  <si>
    <t>4.D.2</t>
  </si>
  <si>
    <t>4.E</t>
  </si>
  <si>
    <t>Indicare se è stato istituito il registro degli accessi</t>
  </si>
  <si>
    <t>4.E.1</t>
  </si>
  <si>
    <t>Sì (se disponibili, indicare i settori delle richieste)</t>
  </si>
  <si>
    <t>4.E.2</t>
  </si>
  <si>
    <t>4.F</t>
  </si>
  <si>
    <t>E' rispettata l'indicazione che prevede di riportare nel registro l'esito delle istanze</t>
  </si>
  <si>
    <t>4.F.1</t>
  </si>
  <si>
    <t>4.F.2</t>
  </si>
  <si>
    <t>4.G</t>
  </si>
  <si>
    <t>Indicare se sono stati svolti monitoraggi sulla pubblicazione dei dati:</t>
  </si>
  <si>
    <t>4.G.1</t>
  </si>
  <si>
    <t xml:space="preserve">Sì (indicare la periodicità dei monitoraggi e specificare se essi hanno riguardato la totalità oppure un campione di obblighi) </t>
  </si>
  <si>
    <t>indicativamente ogni 3 mesi su quanto soggetto a obbligo di pubblicazione</t>
  </si>
  <si>
    <t>4.G.2</t>
  </si>
  <si>
    <t>4.G.3</t>
  </si>
  <si>
    <t>4.H</t>
  </si>
  <si>
    <t>Formulare un giudizio sul livello di adempimento degli obblighi di trasparenza indicando quali sono le principali inadempienze riscontrate nonché i principali fattori che rallentano l’adempimento:</t>
  </si>
  <si>
    <t>migliorare l’automatismo di caricamento dei dati</t>
  </si>
  <si>
    <t>FORMAZIONE DEL PERSONALE</t>
  </si>
  <si>
    <t>5.A</t>
  </si>
  <si>
    <t>Indicare se è stata erogata la formazione dedicata specificamente alla prevenzione della corruzione</t>
  </si>
  <si>
    <t>5.A.1</t>
  </si>
  <si>
    <t>5.A.2</t>
  </si>
  <si>
    <t>5.A.3</t>
  </si>
  <si>
    <t>5.B</t>
  </si>
  <si>
    <t>Se non è stata erogata la formazione in materia di prevenzione della corruzione, indicare le ragioni della mancata erogazione:</t>
  </si>
  <si>
    <t>5.C</t>
  </si>
  <si>
    <t>Se è stata erogata la formazione in materia di prevenzione della corruzione, indicare quali soggetti tra i seguenti hanno svolto le docenze: (più risposte possibili)</t>
  </si>
  <si>
    <t>5.C.1</t>
  </si>
  <si>
    <t xml:space="preserve">SNA </t>
  </si>
  <si>
    <t>5.C.2</t>
  </si>
  <si>
    <t xml:space="preserve">Università </t>
  </si>
  <si>
    <t>5.C.3</t>
  </si>
  <si>
    <t>Altro soggetto pubblico (specificare quali)</t>
  </si>
  <si>
    <t>5.C.4</t>
  </si>
  <si>
    <t>Soggetto privato (specificare quali)</t>
  </si>
  <si>
    <t>Avv. Alberto Mischi (corso formazione “normativa anticorruzione”)</t>
  </si>
  <si>
    <t>5.C.5</t>
  </si>
  <si>
    <t>Formazione in house</t>
  </si>
  <si>
    <t>5.C.6</t>
  </si>
  <si>
    <t>Altro (specificare quali)</t>
  </si>
  <si>
    <t>Unilab S.r.l. Consulenze Aziendali (corso formazione “Modello di organizzazione, gestione e controllo ex D.Lgs. 231/2001”)</t>
  </si>
  <si>
    <t>5.D</t>
  </si>
  <si>
    <t>Se è stata erogata la formazione in materia di prevenzione della corruzione, formulare un giudizio sulla formazione erogata con particolare riferimento all’appropriatezza di destinatari e contenuti, sulla base, ad esempio, di eventuali questionari somministrati ai partecipanti:</t>
  </si>
  <si>
    <t>molto buono</t>
  </si>
  <si>
    <t>ROTAZIONE DEL PERSONALE</t>
  </si>
  <si>
    <t>6.A</t>
  </si>
  <si>
    <t>Indicare il numero di unità di personale dipendente di cui è composta l’amministrazione:</t>
  </si>
  <si>
    <t>6.A.1</t>
  </si>
  <si>
    <t>Numero dirigenti o equiparati</t>
  </si>
  <si>
    <t>6.A.2</t>
  </si>
  <si>
    <t>Numero non dirigenti o equiparati</t>
  </si>
  <si>
    <t>6.B</t>
  </si>
  <si>
    <t>Indicare se nell'anno 2018 è stata effettuata la rotazione del personale come misura di prevenzione del rischio.</t>
  </si>
  <si>
    <t>6.B.1</t>
  </si>
  <si>
    <t>Sì (riportare i dati quantitativi di cui si dispone relativi alla rotazione dei dirigenti, dei funzionari e del restante personale)</t>
  </si>
  <si>
    <t>6.B.2</t>
  </si>
  <si>
    <t>6.B.3</t>
  </si>
  <si>
    <t>6.C</t>
  </si>
  <si>
    <t>Indicare se l'ente, nel corso del 2018, è stato interessato da un processo di riorganizzazione (anche se avviato in anni precedenti e concluso o in corso nel 2018)</t>
  </si>
  <si>
    <t>6.C.1</t>
  </si>
  <si>
    <t>6.C.2</t>
  </si>
  <si>
    <t>INCONFERIBILITÀ PER INCARICHI DIRIGENZIALI D.LGS. 39/2013</t>
  </si>
  <si>
    <t>7.A</t>
  </si>
  <si>
    <t>Indicare se sono state effettuate verifiche sulla veridicità delle dichiarazioni rese dagli interessati sull'insussistenza di cause di inconferibilità:</t>
  </si>
  <si>
    <t>7.A.1</t>
  </si>
  <si>
    <t>Sì (indicare il numero di verifiche e il numero di eventuali violazioni accertate)</t>
  </si>
  <si>
    <t xml:space="preserve">mediante autodichiarazioni </t>
  </si>
  <si>
    <t>7.A.2</t>
  </si>
  <si>
    <t>7.A.3</t>
  </si>
  <si>
    <t>7.B</t>
  </si>
  <si>
    <t>Formulare un giudizio sulle iniziative intraprese per la verifica delle situazioni di inconferibilità per incarichi dirigenziali:</t>
  </si>
  <si>
    <t>INCOMPATIBILITÀ PER PARTICOLARI POSIZIONI DIRIGENZIALI - D.LGS. 39/2013</t>
  </si>
  <si>
    <t>8.A</t>
  </si>
  <si>
    <t>Indicare se sono state adottate misure per verificare la presenza di situazioni di incompatibilità:</t>
  </si>
  <si>
    <t>8.A.1</t>
  </si>
  <si>
    <t xml:space="preserve">Sì (indicare quali e il numero di violazioni accertate) </t>
  </si>
  <si>
    <t>8.A.2</t>
  </si>
  <si>
    <t>8.A.3</t>
  </si>
  <si>
    <t>8.B</t>
  </si>
  <si>
    <t>Formulare un giudizio sulla misura adottata per la verifica delle situazioni di incompatibilità per particolari posizioni dirigenziali:</t>
  </si>
  <si>
    <t>CONFERIMENTO E AUTORIZZAZIONE INCARICHI AI DIPENDENTI</t>
  </si>
  <si>
    <t>9.A</t>
  </si>
  <si>
    <t>Indicare se è stata adottata una procedura prestabilita per il  rilascio delle autorizzazioni allo svolgimento di incarichi:</t>
  </si>
  <si>
    <t>9.A.1</t>
  </si>
  <si>
    <t>È prevista l’autorizzazione allo svolgimento di incarichi da parte del Comitato Amministrativo</t>
  </si>
  <si>
    <t>9.A.2</t>
  </si>
  <si>
    <t>9.A.3</t>
  </si>
  <si>
    <t>9.B</t>
  </si>
  <si>
    <t>Se non è stata adottata una procedura prestabilita, indicare le ragioni della mancata adozione</t>
  </si>
  <si>
    <t>9.C</t>
  </si>
  <si>
    <t>Indicare se sono pervenute segnalazioni sullo svolgimento di incarichi extra-istituzionali non autorizzati:</t>
  </si>
  <si>
    <t>9.C.1</t>
  </si>
  <si>
    <t>Sì (indicare le segnalazioni pervenute e il numero di violazioni accertate)</t>
  </si>
  <si>
    <t>9.C.2</t>
  </si>
  <si>
    <t>TUTELA DEL DIPENDENTE PUBBLICO CHE SEGNALA GLI ILLECITI (WHISTLEBLOWING)</t>
  </si>
  <si>
    <t>10.A</t>
  </si>
  <si>
    <t>Indicare se è stata attivata una procedura per l'inoltro e la gestione di segnalazione di illeciti da parte di dipendenti pubblici dell’amministrazione:</t>
  </si>
  <si>
    <t>10.A.1</t>
  </si>
  <si>
    <t>10.A.2</t>
  </si>
  <si>
    <t>No, anche se la misura era prevista dal PTPC con riferimento all’anno 2018</t>
  </si>
  <si>
    <t>10.A.3</t>
  </si>
  <si>
    <t>10.B</t>
  </si>
  <si>
    <t>Se non è stata attivata la procedura, indicare le ragioni della mancata attivazione:</t>
  </si>
  <si>
    <t>10.C</t>
  </si>
  <si>
    <t>Se è stata attivata la procedura, indicare attraverso quale tra i seguenti mezzi sono inoltrate le segnalazioni:</t>
  </si>
  <si>
    <t>10.C.1</t>
  </si>
  <si>
    <t>Documento cartaceo</t>
  </si>
  <si>
    <t>10.C.2</t>
  </si>
  <si>
    <t>Email</t>
  </si>
  <si>
    <t>10.C.3</t>
  </si>
  <si>
    <t>Sistema informativo dedicato</t>
  </si>
  <si>
    <t>10.C.4</t>
  </si>
  <si>
    <t>Sistema informativo dedicato con garanzia di anonimato</t>
  </si>
  <si>
    <t>10.D</t>
  </si>
  <si>
    <t>Se è stata attivata la procedura, indicare se sono pervenute segnalazioni dal personale dipendente dell'amministrazione</t>
  </si>
  <si>
    <t>10.D. 1</t>
  </si>
  <si>
    <t>Si, (indicare il numero delle segnalazioni)</t>
  </si>
  <si>
    <t>10.D.2</t>
  </si>
  <si>
    <t>10.E</t>
  </si>
  <si>
    <t xml:space="preserve">Se sono pervenute segnalazioni, indicare se esse hanno dato luogo a casi di discriminazione dei dipendenti che hanno segnalato gli illeciti: </t>
  </si>
  <si>
    <t>10.E.1</t>
  </si>
  <si>
    <t>Sì (indicare il numero di casi)</t>
  </si>
  <si>
    <t>10.E.2</t>
  </si>
  <si>
    <t>10.F</t>
  </si>
  <si>
    <t>Indicare se tramite la procedura di whistleblowing sono pervenute segnalazioni anonime o da parte di soggetti non dipendenti della stessa amministrazione</t>
  </si>
  <si>
    <t>10.F.1</t>
  </si>
  <si>
    <t>10.F.2</t>
  </si>
  <si>
    <t>10.G</t>
  </si>
  <si>
    <t>Formulare un giudizio sul sistema di tutela del dipendente pubblico che segnala gli illeciti indicando le misure da adottare per rafforzare la garanzia di anonimato e la tutela da azioni discriminatorie:</t>
  </si>
  <si>
    <t>sufficiente, in fase di prima applicazione</t>
  </si>
  <si>
    <t>CODICE DI COMPORTAMENTO</t>
  </si>
  <si>
    <t>11.A</t>
  </si>
  <si>
    <t>Indicare se è stato adottato il codice di comportamento che integra e specifica il codice adottato dal Governo (D.P.R. n. 62/2013):</t>
  </si>
  <si>
    <t>11.A.1</t>
  </si>
  <si>
    <t xml:space="preserve"> Codice Etico e Principi Generali di Comportamento allegati al “Modello di organizzazione, gestione e controllo ai sensi dell’art. 6, comma 3, del D.Lgs. 8 giugno 2001 n. 231” approvato con deliberazione C.D.A. n. 2/2018CDA verb. n. 10/CDA del 06/04/2018</t>
  </si>
  <si>
    <t>11.A.2</t>
  </si>
  <si>
    <t>11.B</t>
  </si>
  <si>
    <t>Se è stato adottato il codice di comportamento, indicare se sono stati adeguati gli atti di incarico e i contratti alle previsioni del D.P.R. n. 62/2013 e delle eventuali integrazioni previste dal codice dell’amministrazione:</t>
  </si>
  <si>
    <t>11.B.1</t>
  </si>
  <si>
    <t>11.B.2</t>
  </si>
  <si>
    <t>11.C</t>
  </si>
  <si>
    <t>Se è stato adottato il codice di comportamento, indicare se sono pervenute segnalazioni relative alla violazione del D.P.R. n. 62/2013 e delle eventuali integrazioni previste dal codice dell’amministrazione:</t>
  </si>
  <si>
    <t>11.C.1</t>
  </si>
  <si>
    <t xml:space="preserve">Sì (indicare il numero delle segnalazioni pervenute e il numero di violazioni accertate) </t>
  </si>
  <si>
    <t>11.C.2</t>
  </si>
  <si>
    <t>11.D</t>
  </si>
  <si>
    <t>Se sono pervenute segnalazioni, indicare se esse hanno dato luogo a procedimenti disciplinari:</t>
  </si>
  <si>
    <t>11.D.1</t>
  </si>
  <si>
    <t xml:space="preserve">Sì (indicare il numero di procedimenti disciplinari specificando il numero di quelli che hanno dato luogo a sanzioni) </t>
  </si>
  <si>
    <t>11.D.2</t>
  </si>
  <si>
    <t>11.E</t>
  </si>
  <si>
    <t>Formulare un giudizio sulle modalità di elaborazione e adozione del codice di comportamento:</t>
  </si>
  <si>
    <t>PROCEDIMENTI DISCIPLINARI E PENALI</t>
  </si>
  <si>
    <t>12.A</t>
  </si>
  <si>
    <t>Indicare se nel corso del 2018 sono pervenute segnalazioni che prefigurano responsabilità disciplinari o penali legate ad eventi corruttivi:</t>
  </si>
  <si>
    <t>12.A.1</t>
  </si>
  <si>
    <t>Sì (indicare il numero di segnalazioni pervenute e il numero di quelle che hanno dato luogo all’avvio di procedimenti disciplinari o penali)</t>
  </si>
  <si>
    <t>12.A.2</t>
  </si>
  <si>
    <t>12.B</t>
  </si>
  <si>
    <t>Indicare se nel corso del 2018 sono stati avviati procedimenti disciplinari per fatti penalmente rilevanti a carico dei dipendenti:</t>
  </si>
  <si>
    <t>12.B.1</t>
  </si>
  <si>
    <t>Sì (indicare il numero di procedimenti)</t>
  </si>
  <si>
    <t>12.B.2</t>
  </si>
  <si>
    <t>12.C</t>
  </si>
  <si>
    <t>Se nel corso del 2018 sono stati avviati procedimenti disciplinari per fatti penalmente rilevanti a carico dei dipendenti, indicare se tali procedimenti hanno dato luogo a sanzioni:</t>
  </si>
  <si>
    <t>12.C.1</t>
  </si>
  <si>
    <t>Sì, multa (indicare il numero)</t>
  </si>
  <si>
    <t>12.C.2</t>
  </si>
  <si>
    <t>Sì, sospensione dal servizio con privazione della retribuzione (indicare il numero)</t>
  </si>
  <si>
    <t>12.C.3</t>
  </si>
  <si>
    <t>Sì, licenziamento (indicare il numero)</t>
  </si>
  <si>
    <t>12.C.4</t>
  </si>
  <si>
    <t>Sì, altro (specificare quali)</t>
  </si>
  <si>
    <t>12.D</t>
  </si>
  <si>
    <t>Se nel corso del 2018 sono stati avviati procedimenti disciplinari per fatti penalmente rilevanti a carico dei dipendenti, indicare se i fatti penalmente rilevanti sono riconducibili a reati relativi a eventi corruttivi (Indicare il numero di procedimenti per ciascuna tipologia; lo stesso procedimento può essere riconducibile a più reati):</t>
  </si>
  <si>
    <t>12.D.1</t>
  </si>
  <si>
    <t>Sì, peculato – art. 314 c.p.</t>
  </si>
  <si>
    <t>12.D.2</t>
  </si>
  <si>
    <t>Si, Concussione - art. 317 c.p.</t>
  </si>
  <si>
    <t>12.D.3</t>
  </si>
  <si>
    <t>Sì, Corruzione per l’esercizio della funzione - art. 318 c.p.</t>
  </si>
  <si>
    <t>12.D.4</t>
  </si>
  <si>
    <t>Sì, Corruzione per un atto contrario ai doveri di ufficio –art. 319 c.p.</t>
  </si>
  <si>
    <t>12.D.5</t>
  </si>
  <si>
    <t>Sì, Corruzione in atti giudiziari –art. 319ter c.p.</t>
  </si>
  <si>
    <t>12.D.6</t>
  </si>
  <si>
    <t>Sì, induzione indebita a dare o promettere utilità – art. 319quater c.p.</t>
  </si>
  <si>
    <t>12.D.7</t>
  </si>
  <si>
    <t>Sì, Corruzione di persona incaricata di pubblico servizio –art. 320 c.p.</t>
  </si>
  <si>
    <t>12.D.8</t>
  </si>
  <si>
    <t>Sì, Istigazione alla corruzione –art. 322 c.p.</t>
  </si>
  <si>
    <t>12.D.9</t>
  </si>
  <si>
    <t>12.D.10</t>
  </si>
  <si>
    <t>12.E</t>
  </si>
  <si>
    <t>Se i fatti penalmente rilevanti sono riconducibili a reati relativi a eventi corruttivi, indicare a quali aree di rischio sono riconducibili i procedimenti penali (Indicare il numero di procedimenti per ciascuna area):</t>
  </si>
  <si>
    <t>12.F</t>
  </si>
  <si>
    <t>Indicare se nel corso del 2018 sono stati avviati a carico dei dipendenti procedimenti disciplinari per violazioni del codice di comportamento, anche se non configurano fattispecie penali:</t>
  </si>
  <si>
    <t>12.F.1.</t>
  </si>
  <si>
    <t>12.F.2.</t>
  </si>
  <si>
    <t>ALTRE MISURE</t>
  </si>
  <si>
    <t>13.A</t>
  </si>
  <si>
    <t>Indicare se sono pervenute segnalazioni relative alla violazione dei divieti contenuti nell’art. 35 bis del d.lgs. n. 165/2001 (partecipazione a commissioni e assegnazioni agli uffici ai soggetti condannati, anche con sentenza non passata in giudicato, per i reati di cui al Capo I, Titolo II, Libro II, c.p.):</t>
  </si>
  <si>
    <t>13.A.1</t>
  </si>
  <si>
    <t>Sì (indicare il numero di segnalazioni pervenute e il numero di violazioni accertate)</t>
  </si>
  <si>
    <t>13.A.2</t>
  </si>
  <si>
    <t>13.B</t>
  </si>
  <si>
    <t>Indicare se ci sono stati casi di attivazione delle azioni di tutela previste in eventuali protocolli di legalità o patti di integrità inseriti nei contratti stipulati:</t>
  </si>
  <si>
    <t>13.B.1</t>
  </si>
  <si>
    <t>Sì (indicare il numero di contratti interessati dall’avvio di azioni di tutela)</t>
  </si>
  <si>
    <t>13.B.2</t>
  </si>
  <si>
    <t>13.C</t>
  </si>
  <si>
    <t>Indicare se è stata effettuata la rotazione degli incarichi di arbitrato:</t>
  </si>
  <si>
    <t>13.C.1</t>
  </si>
  <si>
    <t>Sì (specificare se sono stati adottati criteri di pubblicità dell’affidamento di incarichi)</t>
  </si>
  <si>
    <t>13.C.2</t>
  </si>
  <si>
    <t>No, anche se sono stati affidati incarichi di arbitrato</t>
  </si>
  <si>
    <t>13.C.3</t>
  </si>
  <si>
    <t>No, non sono stati affidati incarichi di arbitrato</t>
  </si>
  <si>
    <t>13.D</t>
  </si>
  <si>
    <t>Indicare se sono pervenuti suggerimenti e richieste da parte di soggetti esterni all’amministrazione con riferimento alle politiche di prevenzione della corruzione: (più risposte possibili)</t>
  </si>
  <si>
    <t>13.D.1</t>
  </si>
  <si>
    <t xml:space="preserve">Sì, suggerimenti riguardo alle misure anticorruzione </t>
  </si>
  <si>
    <t>13.D.2</t>
  </si>
  <si>
    <t xml:space="preserve">Sì, richieste di chiarimenti e approfondimenti riguardanti le misure anticorruzione adottate </t>
  </si>
  <si>
    <t>13.D.3</t>
  </si>
  <si>
    <t>13.E</t>
  </si>
  <si>
    <t>Formulare un giudizio sulle misure sopra citate specificando le ragioni della loro efficacia oppure della loro mancata adozione o attuazione:</t>
  </si>
</sst>
</file>

<file path=xl/styles.xml><?xml version="1.0" encoding="utf-8"?>
<styleSheet xmlns="http://schemas.openxmlformats.org/spreadsheetml/2006/main" xmlns:mc="http://schemas.openxmlformats.org/markup-compatibility/2006" xmlns:x14ac="http://schemas.microsoft.com/office/spreadsheetml/2009/9/ac" mc:Ignorable="x14ac">
  <numFmts count="1">
    <numFmt numFmtId="164" formatCode="dd/mm/yy"/>
  </numFmts>
  <fonts count="19" x14ac:knownFonts="1">
    <font>
      <sz val="11"/>
      <color rgb="FF000000"/>
      <name val="Calibri"/>
      <family val="2"/>
      <charset val="1"/>
    </font>
    <font>
      <b/>
      <sz val="12"/>
      <color rgb="FF000000"/>
      <name val="Garamond"/>
      <family val="1"/>
      <charset val="1"/>
    </font>
    <font>
      <sz val="12"/>
      <color rgb="FF000000"/>
      <name val="Garamond"/>
      <family val="1"/>
      <charset val="1"/>
    </font>
    <font>
      <b/>
      <sz val="14"/>
      <color rgb="FF000000"/>
      <name val="Garamond"/>
      <family val="1"/>
      <charset val="1"/>
    </font>
    <font>
      <b/>
      <i/>
      <sz val="12"/>
      <color rgb="FF000000"/>
      <name val="Garamond"/>
      <family val="1"/>
      <charset val="1"/>
    </font>
    <font>
      <sz val="11"/>
      <color rgb="FF000000"/>
      <name val="Garamond"/>
      <family val="1"/>
      <charset val="1"/>
    </font>
    <font>
      <b/>
      <sz val="11"/>
      <color rgb="FF000000"/>
      <name val="Garamond"/>
      <family val="1"/>
      <charset val="1"/>
    </font>
    <font>
      <b/>
      <sz val="14"/>
      <name val="Garamond"/>
      <family val="1"/>
      <charset val="1"/>
    </font>
    <font>
      <sz val="14"/>
      <name val="Garamond"/>
      <family val="1"/>
      <charset val="1"/>
    </font>
    <font>
      <sz val="11"/>
      <color rgb="FF0070C0"/>
      <name val="Calibri"/>
      <family val="2"/>
      <charset val="1"/>
    </font>
    <font>
      <sz val="10"/>
      <color rgb="FF000000"/>
      <name val="Garamond"/>
      <family val="1"/>
      <charset val="1"/>
    </font>
    <font>
      <sz val="11"/>
      <color rgb="FFFF0000"/>
      <name val="Calibri"/>
      <family val="2"/>
      <charset val="1"/>
    </font>
    <font>
      <sz val="12"/>
      <name val="Garamond"/>
      <family val="1"/>
      <charset val="1"/>
    </font>
    <font>
      <sz val="22"/>
      <color rgb="FF000000"/>
      <name val="Garamond"/>
      <family val="1"/>
      <charset val="1"/>
    </font>
    <font>
      <b/>
      <sz val="12"/>
      <name val="Garamond"/>
      <family val="1"/>
      <charset val="1"/>
    </font>
    <font>
      <sz val="10"/>
      <name val="Garamond"/>
      <family val="1"/>
      <charset val="1"/>
    </font>
    <font>
      <b/>
      <sz val="22"/>
      <color rgb="FF000000"/>
      <name val="Garamond"/>
      <family val="1"/>
      <charset val="1"/>
    </font>
    <font>
      <b/>
      <sz val="10"/>
      <color rgb="FF000000"/>
      <name val="Garamond"/>
      <family val="1"/>
      <charset val="1"/>
    </font>
    <font>
      <sz val="11"/>
      <color rgb="FF000000"/>
      <name val="Calibri"/>
      <family val="2"/>
      <charset val="1"/>
    </font>
  </fonts>
  <fills count="5">
    <fill>
      <patternFill patternType="none"/>
    </fill>
    <fill>
      <patternFill patternType="gray125"/>
    </fill>
    <fill>
      <patternFill patternType="solid">
        <fgColor rgb="FFEEECE1"/>
        <bgColor rgb="FFE7E6E6"/>
      </patternFill>
    </fill>
    <fill>
      <patternFill patternType="solid">
        <fgColor rgb="FFE7E6E6"/>
        <bgColor rgb="FFEEECE1"/>
      </patternFill>
    </fill>
    <fill>
      <patternFill patternType="solid">
        <fgColor rgb="FFFFFFFF"/>
        <bgColor rgb="FFEEECE1"/>
      </patternFill>
    </fill>
  </fills>
  <borders count="3">
    <border>
      <left/>
      <right/>
      <top/>
      <bottom/>
      <diagonal/>
    </border>
    <border>
      <left style="thin">
        <color auto="1"/>
      </left>
      <right style="thin">
        <color auto="1"/>
      </right>
      <top style="thin">
        <color auto="1"/>
      </top>
      <bottom style="thin">
        <color auto="1"/>
      </bottom>
      <diagonal/>
    </border>
    <border>
      <left style="thin">
        <color auto="1"/>
      </left>
      <right style="thin">
        <color auto="1"/>
      </right>
      <top style="thin">
        <color auto="1"/>
      </top>
      <bottom/>
      <diagonal/>
    </border>
  </borders>
  <cellStyleXfs count="2">
    <xf numFmtId="0" fontId="0" fillId="0" borderId="0"/>
    <xf numFmtId="0" fontId="18" fillId="0" borderId="0"/>
  </cellStyleXfs>
  <cellXfs count="46">
    <xf numFmtId="0" fontId="0" fillId="0" borderId="0" xfId="0"/>
    <xf numFmtId="0" fontId="7" fillId="0" borderId="1" xfId="0" applyFont="1" applyBorder="1" applyAlignment="1">
      <alignment horizontal="left" wrapText="1"/>
    </xf>
    <xf numFmtId="0" fontId="1" fillId="2" borderId="1" xfId="0" applyFont="1" applyFill="1" applyBorder="1" applyAlignment="1">
      <alignment horizontal="center" vertical="center" wrapText="1"/>
    </xf>
    <xf numFmtId="0" fontId="1" fillId="3" borderId="2" xfId="0" applyFont="1" applyFill="1" applyBorder="1" applyAlignment="1" applyProtection="1">
      <alignment horizontal="center" vertical="center" wrapText="1"/>
    </xf>
    <xf numFmtId="0" fontId="2" fillId="4" borderId="1" xfId="0" applyFont="1" applyFill="1" applyBorder="1" applyAlignment="1" applyProtection="1">
      <alignment horizontal="center" vertical="center" wrapText="1"/>
      <protection locked="0"/>
    </xf>
    <xf numFmtId="14" fontId="2" fillId="4" borderId="1" xfId="0" applyNumberFormat="1" applyFont="1" applyFill="1" applyBorder="1" applyAlignment="1" applyProtection="1">
      <alignment horizontal="center" vertical="center" wrapText="1"/>
      <protection locked="0"/>
    </xf>
    <xf numFmtId="14" fontId="2" fillId="0" borderId="1" xfId="0" applyNumberFormat="1" applyFont="1" applyBorder="1" applyAlignment="1" applyProtection="1">
      <alignment horizontal="center" vertical="center" wrapText="1"/>
      <protection locked="0"/>
    </xf>
    <xf numFmtId="0" fontId="1" fillId="4" borderId="1" xfId="0" applyFont="1" applyFill="1" applyBorder="1" applyAlignment="1" applyProtection="1">
      <alignment horizontal="center" vertical="center" wrapText="1"/>
      <protection locked="0"/>
    </xf>
    <xf numFmtId="164" fontId="1" fillId="4" borderId="1" xfId="0" applyNumberFormat="1" applyFont="1" applyFill="1" applyBorder="1" applyAlignment="1" applyProtection="1">
      <alignment horizontal="center" vertical="center" wrapText="1"/>
      <protection locked="0"/>
    </xf>
    <xf numFmtId="0" fontId="3" fillId="2" borderId="1" xfId="0" applyFont="1" applyFill="1" applyBorder="1" applyAlignment="1">
      <alignment horizontal="center" vertical="center" wrapText="1"/>
    </xf>
    <xf numFmtId="0" fontId="5" fillId="2" borderId="1" xfId="0" applyFont="1" applyFill="1" applyBorder="1" applyAlignment="1">
      <alignment horizontal="left" vertical="top" wrapText="1"/>
    </xf>
    <xf numFmtId="0" fontId="6" fillId="2" borderId="1" xfId="0" applyFont="1" applyFill="1" applyBorder="1" applyAlignment="1">
      <alignment horizontal="left" vertical="top" wrapText="1"/>
    </xf>
    <xf numFmtId="0" fontId="1" fillId="2" borderId="1" xfId="0" applyFont="1" applyFill="1" applyBorder="1" applyAlignment="1">
      <alignment horizontal="left" vertical="top" wrapText="1"/>
    </xf>
    <xf numFmtId="0" fontId="2" fillId="0" borderId="1" xfId="0" applyFont="1" applyBorder="1" applyAlignment="1" applyProtection="1">
      <alignment horizontal="left" vertical="top" wrapText="1"/>
      <protection locked="0"/>
    </xf>
    <xf numFmtId="0" fontId="0" fillId="0" borderId="0" xfId="0" applyAlignment="1">
      <alignment vertical="center"/>
    </xf>
    <xf numFmtId="0" fontId="3" fillId="0" borderId="1" xfId="0" applyFont="1" applyBorder="1" applyAlignment="1">
      <alignment horizontal="center" vertical="center" wrapText="1"/>
    </xf>
    <xf numFmtId="0" fontId="9" fillId="0" borderId="0" xfId="0" applyFont="1" applyAlignment="1">
      <alignment wrapText="1"/>
    </xf>
    <xf numFmtId="0" fontId="10" fillId="0" borderId="1" xfId="0" applyFont="1" applyBorder="1" applyAlignment="1">
      <alignment horizontal="center" vertical="center" wrapText="1"/>
    </xf>
    <xf numFmtId="0" fontId="6" fillId="0" borderId="1" xfId="1" applyFont="1" applyBorder="1" applyAlignment="1">
      <alignment horizontal="left" vertical="center" wrapText="1"/>
    </xf>
    <xf numFmtId="0" fontId="5" fillId="0" borderId="1" xfId="0" applyFont="1" applyBorder="1" applyAlignment="1" applyProtection="1">
      <alignment horizontal="center" vertical="center" wrapText="1"/>
    </xf>
    <xf numFmtId="0" fontId="5" fillId="0" borderId="1" xfId="0" applyFont="1" applyBorder="1" applyAlignment="1" applyProtection="1">
      <alignment horizontal="left" vertical="center" wrapText="1"/>
    </xf>
    <xf numFmtId="0" fontId="11" fillId="0" borderId="0" xfId="0" applyFont="1"/>
    <xf numFmtId="0" fontId="1" fillId="0" borderId="1" xfId="0" applyFont="1" applyBorder="1" applyAlignment="1" applyProtection="1">
      <alignment horizontal="left" vertical="center" wrapText="1"/>
    </xf>
    <xf numFmtId="0" fontId="12" fillId="0" borderId="1" xfId="0" applyFont="1" applyBorder="1" applyAlignment="1">
      <alignment horizontal="left" vertical="center" wrapText="1"/>
    </xf>
    <xf numFmtId="0" fontId="13" fillId="0" borderId="1" xfId="0" applyFont="1" applyBorder="1" applyAlignment="1" applyProtection="1">
      <alignment horizontal="center" vertical="center" wrapText="1"/>
      <protection locked="0"/>
    </xf>
    <xf numFmtId="0" fontId="2" fillId="0" borderId="1" xfId="0" applyFont="1" applyBorder="1" applyAlignment="1" applyProtection="1">
      <alignment horizontal="center" vertical="center" wrapText="1"/>
      <protection locked="0"/>
    </xf>
    <xf numFmtId="0" fontId="6" fillId="0" borderId="1" xfId="0" applyFont="1" applyBorder="1" applyAlignment="1" applyProtection="1">
      <alignment horizontal="center" vertical="center" wrapText="1"/>
      <protection locked="0"/>
    </xf>
    <xf numFmtId="0" fontId="6" fillId="0" borderId="1" xfId="0" applyFont="1" applyBorder="1" applyAlignment="1" applyProtection="1">
      <alignment horizontal="center" vertical="center" wrapText="1"/>
    </xf>
    <xf numFmtId="0" fontId="5" fillId="0" borderId="1" xfId="0" applyFont="1" applyBorder="1" applyAlignment="1" applyProtection="1">
      <alignment horizontal="left" vertical="center" wrapText="1"/>
      <protection locked="0"/>
    </xf>
    <xf numFmtId="0" fontId="14" fillId="0" borderId="1" xfId="0" applyFont="1" applyBorder="1" applyAlignment="1" applyProtection="1">
      <alignment horizontal="left" vertical="center" wrapText="1"/>
    </xf>
    <xf numFmtId="0" fontId="2" fillId="0" borderId="0" xfId="0" applyFont="1"/>
    <xf numFmtId="0" fontId="2" fillId="0" borderId="1" xfId="0" applyFont="1" applyBorder="1" applyAlignment="1">
      <alignment horizontal="left" vertical="center" wrapText="1"/>
    </xf>
    <xf numFmtId="0" fontId="15" fillId="0" borderId="1" xfId="0" applyFont="1" applyBorder="1" applyAlignment="1">
      <alignment horizontal="center" vertical="center" wrapText="1"/>
    </xf>
    <xf numFmtId="0" fontId="16" fillId="0" borderId="1" xfId="0" applyFont="1" applyBorder="1" applyAlignment="1" applyProtection="1">
      <alignment horizontal="center" vertical="center" wrapText="1"/>
      <protection locked="0"/>
    </xf>
    <xf numFmtId="0" fontId="13" fillId="0" borderId="1" xfId="0" applyFont="1" applyBorder="1" applyAlignment="1" applyProtection="1">
      <alignment horizontal="center" vertical="center" wrapText="1"/>
    </xf>
    <xf numFmtId="0" fontId="2" fillId="0" borderId="1" xfId="0" applyFont="1" applyBorder="1" applyAlignment="1" applyProtection="1">
      <alignment horizontal="center" vertical="center" wrapText="1"/>
    </xf>
    <xf numFmtId="0" fontId="12" fillId="0" borderId="1" xfId="0" applyFont="1" applyBorder="1" applyAlignment="1" applyProtection="1">
      <alignment horizontal="left" vertical="center" wrapText="1"/>
    </xf>
    <xf numFmtId="0" fontId="14" fillId="0" borderId="1" xfId="0" applyFont="1" applyBorder="1" applyAlignment="1">
      <alignment horizontal="left" vertical="center" wrapText="1"/>
    </xf>
    <xf numFmtId="0" fontId="1" fillId="0" borderId="1" xfId="0" applyFont="1" applyBorder="1" applyAlignment="1">
      <alignment horizontal="left" vertical="center" wrapText="1"/>
    </xf>
    <xf numFmtId="0" fontId="5" fillId="0" borderId="1" xfId="0" applyFont="1" applyBorder="1" applyAlignment="1" applyProtection="1">
      <alignment horizontal="center" vertical="center" wrapText="1"/>
      <protection locked="0"/>
    </xf>
    <xf numFmtId="0" fontId="0" fillId="0" borderId="1" xfId="0" applyBorder="1"/>
    <xf numFmtId="0" fontId="13" fillId="0" borderId="1" xfId="0" applyFont="1" applyBorder="1" applyAlignment="1">
      <alignment horizontal="center"/>
    </xf>
    <xf numFmtId="0" fontId="17" fillId="0" borderId="1" xfId="0" applyFont="1" applyBorder="1" applyAlignment="1">
      <alignment horizontal="center" vertical="center" wrapText="1"/>
    </xf>
    <xf numFmtId="0" fontId="10" fillId="0" borderId="0" xfId="0" applyFont="1" applyBorder="1" applyAlignment="1">
      <alignment horizontal="center" vertical="center" wrapText="1"/>
    </xf>
    <xf numFmtId="0" fontId="5" fillId="0" borderId="0" xfId="0" applyFont="1" applyBorder="1" applyAlignment="1">
      <alignment horizontal="left" vertical="center" wrapText="1"/>
    </xf>
    <xf numFmtId="0" fontId="5" fillId="0" borderId="0" xfId="0" applyFont="1" applyBorder="1" applyAlignment="1">
      <alignment horizontal="center" vertical="center" wrapText="1"/>
    </xf>
  </cellXfs>
  <cellStyles count="2">
    <cellStyle name="Normale" xfId="0" builtinId="0"/>
    <cellStyle name="Normale_modulo_relazione" xfId="1"/>
  </cellStyles>
  <dxfs count="0"/>
  <tableStyles count="0" defaultTableStyle="TableStyleMedium2" defaultPivotStyle="PivotStyleLight16"/>
  <colors>
    <indexedColors>
      <rgbColor rgb="FF000000"/>
      <rgbColor rgb="FFFFFFFF"/>
      <rgbColor rgb="FFFF0000"/>
      <rgbColor rgb="FF00FF00"/>
      <rgbColor rgb="FF0000FF"/>
      <rgbColor rgb="FFFFFF00"/>
      <rgbColor rgb="FFFF00FF"/>
      <rgbColor rgb="FF00FFFF"/>
      <rgbColor rgb="FF800000"/>
      <rgbColor rgb="FF008000"/>
      <rgbColor rgb="FF000080"/>
      <rgbColor rgb="FF808000"/>
      <rgbColor rgb="FF800080"/>
      <rgbColor rgb="FF008080"/>
      <rgbColor rgb="FFC0C0C0"/>
      <rgbColor rgb="FF808080"/>
      <rgbColor rgb="FF9999FF"/>
      <rgbColor rgb="FF993366"/>
      <rgbColor rgb="FFEEECE1"/>
      <rgbColor rgb="FFE7E6E6"/>
      <rgbColor rgb="FF660066"/>
      <rgbColor rgb="FFFF8080"/>
      <rgbColor rgb="FF0070C0"/>
      <rgbColor rgb="FFCCCCFF"/>
      <rgbColor rgb="FF000080"/>
      <rgbColor rgb="FFFF00FF"/>
      <rgbColor rgb="FFFFFF00"/>
      <rgbColor rgb="FF00FFFF"/>
      <rgbColor rgb="FF800080"/>
      <rgbColor rgb="FF800000"/>
      <rgbColor rgb="FF008080"/>
      <rgbColor rgb="FF0000FF"/>
      <rgbColor rgb="FF00CCFF"/>
      <rgbColor rgb="FFCCFFFF"/>
      <rgbColor rgb="FFCCFFCC"/>
      <rgbColor rgb="FFFFFF99"/>
      <rgbColor rgb="FF99CCFF"/>
      <rgbColor rgb="FFFF99CC"/>
      <rgbColor rgb="FFCC99FF"/>
      <rgbColor rgb="FFFFCC99"/>
      <rgbColor rgb="FF3366FF"/>
      <rgbColor rgb="FF33CCCC"/>
      <rgbColor rgb="FF99CC00"/>
      <rgbColor rgb="FFFFCC00"/>
      <rgbColor rgb="FFFF9900"/>
      <rgbColor rgb="FFFF6600"/>
      <rgbColor rgb="FF666699"/>
      <rgbColor rgb="FF969696"/>
      <rgbColor rgb="FF003366"/>
      <rgbColor rgb="FF339966"/>
      <rgbColor rgb="FF003300"/>
      <rgbColor rgb="FF333300"/>
      <rgbColor rgb="FF993300"/>
      <rgbColor rgb="FF993366"/>
      <rgbColor rgb="FF333399"/>
      <rgbColor rgb="FF333333"/>
      <rgbColor rgb="00003366"/>
      <rgbColor rgb="00339966"/>
      <rgbColor rgb="00003300"/>
      <rgbColor rgb="00333300"/>
      <rgbColor rgb="00993300"/>
      <rgbColor rgb="00993366"/>
      <rgbColor rgb="00333399"/>
      <rgbColor rgb="00333333"/>
    </indexed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revisionHeaders" Target="revisions/revisionHeaders.xml"/><Relationship Id="rId3" Type="http://schemas.openxmlformats.org/officeDocument/2006/relationships/worksheet" Target="worksheets/sheet3.xml"/><Relationship Id="rId7" Type="http://schemas.openxmlformats.org/officeDocument/2006/relationships/usernames" Target="revisions/userName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5" Type="http://schemas.openxmlformats.org/officeDocument/2006/relationships/styles" Target="styles.xml"/><Relationship Id="rId4" Type="http://schemas.openxmlformats.org/officeDocument/2006/relationships/theme" Target="theme/theme1.xml"/></Relationships>
</file>

<file path=xl/revisions/_rels/revisionHeaders.xml.rels><?xml version="1.0" encoding="UTF-8" standalone="yes"?>
<Relationships xmlns="http://schemas.openxmlformats.org/package/2006/relationships"><Relationship Id="rId26" Type="http://schemas.openxmlformats.org/officeDocument/2006/relationships/revisionLog" Target="revisionLog26.xml"/><Relationship Id="rId21" Type="http://schemas.openxmlformats.org/officeDocument/2006/relationships/revisionLog" Target="revisionLog21.xml"/><Relationship Id="rId42" Type="http://schemas.openxmlformats.org/officeDocument/2006/relationships/revisionLog" Target="revisionLog42.xml"/><Relationship Id="rId47" Type="http://schemas.openxmlformats.org/officeDocument/2006/relationships/revisionLog" Target="revisionLog47.xml"/><Relationship Id="rId63" Type="http://schemas.openxmlformats.org/officeDocument/2006/relationships/revisionLog" Target="revisionLog63.xml"/><Relationship Id="rId68" Type="http://schemas.openxmlformats.org/officeDocument/2006/relationships/revisionLog" Target="revisionLog68.xml"/><Relationship Id="rId84" Type="http://schemas.openxmlformats.org/officeDocument/2006/relationships/revisionLog" Target="revisionLog84.xml"/><Relationship Id="rId89" Type="http://schemas.openxmlformats.org/officeDocument/2006/relationships/revisionLog" Target="revisionLog89.xml"/><Relationship Id="rId112" Type="http://schemas.openxmlformats.org/officeDocument/2006/relationships/revisionLog" Target="revisionLog112.xml"/><Relationship Id="rId16" Type="http://schemas.openxmlformats.org/officeDocument/2006/relationships/revisionLog" Target="revisionLog16.xml"/><Relationship Id="rId107" Type="http://schemas.openxmlformats.org/officeDocument/2006/relationships/revisionLog" Target="revisionLog107.xml"/><Relationship Id="rId11" Type="http://schemas.openxmlformats.org/officeDocument/2006/relationships/revisionLog" Target="revisionLog11.xml"/><Relationship Id="rId24" Type="http://schemas.openxmlformats.org/officeDocument/2006/relationships/revisionLog" Target="revisionLog24.xml"/><Relationship Id="rId32" Type="http://schemas.openxmlformats.org/officeDocument/2006/relationships/revisionLog" Target="revisionLog32.xml"/><Relationship Id="rId37" Type="http://schemas.openxmlformats.org/officeDocument/2006/relationships/revisionLog" Target="revisionLog37.xml"/><Relationship Id="rId40" Type="http://schemas.openxmlformats.org/officeDocument/2006/relationships/revisionLog" Target="revisionLog40.xml"/><Relationship Id="rId45" Type="http://schemas.openxmlformats.org/officeDocument/2006/relationships/revisionLog" Target="revisionLog45.xml"/><Relationship Id="rId53" Type="http://schemas.openxmlformats.org/officeDocument/2006/relationships/revisionLog" Target="revisionLog53.xml"/><Relationship Id="rId58" Type="http://schemas.openxmlformats.org/officeDocument/2006/relationships/revisionLog" Target="revisionLog58.xml"/><Relationship Id="rId66" Type="http://schemas.openxmlformats.org/officeDocument/2006/relationships/revisionLog" Target="revisionLog66.xml"/><Relationship Id="rId74" Type="http://schemas.openxmlformats.org/officeDocument/2006/relationships/revisionLog" Target="revisionLog74.xml"/><Relationship Id="rId79" Type="http://schemas.openxmlformats.org/officeDocument/2006/relationships/revisionLog" Target="revisionLog79.xml"/><Relationship Id="rId87" Type="http://schemas.openxmlformats.org/officeDocument/2006/relationships/revisionLog" Target="revisionLog87.xml"/><Relationship Id="rId102" Type="http://schemas.openxmlformats.org/officeDocument/2006/relationships/revisionLog" Target="revisionLog102.xml"/><Relationship Id="rId110" Type="http://schemas.openxmlformats.org/officeDocument/2006/relationships/revisionLog" Target="revisionLog110.xml"/><Relationship Id="rId115" Type="http://schemas.openxmlformats.org/officeDocument/2006/relationships/revisionLog" Target="revisionLog115.xml"/><Relationship Id="rId5" Type="http://schemas.openxmlformats.org/officeDocument/2006/relationships/revisionLog" Target="revisionLog5.xml"/><Relationship Id="rId61" Type="http://schemas.openxmlformats.org/officeDocument/2006/relationships/revisionLog" Target="revisionLog61.xml"/><Relationship Id="rId82" Type="http://schemas.openxmlformats.org/officeDocument/2006/relationships/revisionLog" Target="revisionLog82.xml"/><Relationship Id="rId90" Type="http://schemas.openxmlformats.org/officeDocument/2006/relationships/revisionLog" Target="revisionLog90.xml"/><Relationship Id="rId95" Type="http://schemas.openxmlformats.org/officeDocument/2006/relationships/revisionLog" Target="revisionLog95.xml"/><Relationship Id="rId19" Type="http://schemas.openxmlformats.org/officeDocument/2006/relationships/revisionLog" Target="revisionLog19.xml"/><Relationship Id="rId14" Type="http://schemas.openxmlformats.org/officeDocument/2006/relationships/revisionLog" Target="revisionLog14.xml"/><Relationship Id="rId22" Type="http://schemas.openxmlformats.org/officeDocument/2006/relationships/revisionLog" Target="revisionLog22.xml"/><Relationship Id="rId27" Type="http://schemas.openxmlformats.org/officeDocument/2006/relationships/revisionLog" Target="revisionLog27.xml"/><Relationship Id="rId30" Type="http://schemas.openxmlformats.org/officeDocument/2006/relationships/revisionLog" Target="revisionLog30.xml"/><Relationship Id="rId35" Type="http://schemas.openxmlformats.org/officeDocument/2006/relationships/revisionLog" Target="revisionLog35.xml"/><Relationship Id="rId43" Type="http://schemas.openxmlformats.org/officeDocument/2006/relationships/revisionLog" Target="revisionLog43.xml"/><Relationship Id="rId48" Type="http://schemas.openxmlformats.org/officeDocument/2006/relationships/revisionLog" Target="revisionLog48.xml"/><Relationship Id="rId56" Type="http://schemas.openxmlformats.org/officeDocument/2006/relationships/revisionLog" Target="revisionLog56.xml"/><Relationship Id="rId64" Type="http://schemas.openxmlformats.org/officeDocument/2006/relationships/revisionLog" Target="revisionLog64.xml"/><Relationship Id="rId69" Type="http://schemas.openxmlformats.org/officeDocument/2006/relationships/revisionLog" Target="revisionLog69.xml"/><Relationship Id="rId77" Type="http://schemas.openxmlformats.org/officeDocument/2006/relationships/revisionLog" Target="revisionLog77.xml"/><Relationship Id="rId100" Type="http://schemas.openxmlformats.org/officeDocument/2006/relationships/revisionLog" Target="revisionLog100.xml"/><Relationship Id="rId105" Type="http://schemas.openxmlformats.org/officeDocument/2006/relationships/revisionLog" Target="revisionLog105.xml"/><Relationship Id="rId113" Type="http://schemas.openxmlformats.org/officeDocument/2006/relationships/revisionLog" Target="revisionLog113.xml"/><Relationship Id="rId8" Type="http://schemas.openxmlformats.org/officeDocument/2006/relationships/revisionLog" Target="revisionLog8.xml"/><Relationship Id="rId51" Type="http://schemas.openxmlformats.org/officeDocument/2006/relationships/revisionLog" Target="revisionLog51.xml"/><Relationship Id="rId72" Type="http://schemas.openxmlformats.org/officeDocument/2006/relationships/revisionLog" Target="revisionLog72.xml"/><Relationship Id="rId80" Type="http://schemas.openxmlformats.org/officeDocument/2006/relationships/revisionLog" Target="revisionLog80.xml"/><Relationship Id="rId85" Type="http://schemas.openxmlformats.org/officeDocument/2006/relationships/revisionLog" Target="revisionLog85.xml"/><Relationship Id="rId93" Type="http://schemas.openxmlformats.org/officeDocument/2006/relationships/revisionLog" Target="revisionLog93.xml"/><Relationship Id="rId98" Type="http://schemas.openxmlformats.org/officeDocument/2006/relationships/revisionLog" Target="revisionLog98.xml"/><Relationship Id="rId3" Type="http://schemas.openxmlformats.org/officeDocument/2006/relationships/revisionLog" Target="revisionLog3.xml"/><Relationship Id="rId12" Type="http://schemas.openxmlformats.org/officeDocument/2006/relationships/revisionLog" Target="revisionLog12.xml"/><Relationship Id="rId17" Type="http://schemas.openxmlformats.org/officeDocument/2006/relationships/revisionLog" Target="revisionLog17.xml"/><Relationship Id="rId25" Type="http://schemas.openxmlformats.org/officeDocument/2006/relationships/revisionLog" Target="revisionLog25.xml"/><Relationship Id="rId33" Type="http://schemas.openxmlformats.org/officeDocument/2006/relationships/revisionLog" Target="revisionLog33.xml"/><Relationship Id="rId38" Type="http://schemas.openxmlformats.org/officeDocument/2006/relationships/revisionLog" Target="revisionLog38.xml"/><Relationship Id="rId46" Type="http://schemas.openxmlformats.org/officeDocument/2006/relationships/revisionLog" Target="revisionLog46.xml"/><Relationship Id="rId59" Type="http://schemas.openxmlformats.org/officeDocument/2006/relationships/revisionLog" Target="revisionLog59.xml"/><Relationship Id="rId67" Type="http://schemas.openxmlformats.org/officeDocument/2006/relationships/revisionLog" Target="revisionLog67.xml"/><Relationship Id="rId103" Type="http://schemas.openxmlformats.org/officeDocument/2006/relationships/revisionLog" Target="revisionLog103.xml"/><Relationship Id="rId108" Type="http://schemas.openxmlformats.org/officeDocument/2006/relationships/revisionLog" Target="revisionLog108.xml"/><Relationship Id="rId20" Type="http://schemas.openxmlformats.org/officeDocument/2006/relationships/revisionLog" Target="revisionLog20.xml"/><Relationship Id="rId41" Type="http://schemas.openxmlformats.org/officeDocument/2006/relationships/revisionLog" Target="revisionLog41.xml"/><Relationship Id="rId54" Type="http://schemas.openxmlformats.org/officeDocument/2006/relationships/revisionLog" Target="revisionLog54.xml"/><Relationship Id="rId62" Type="http://schemas.openxmlformats.org/officeDocument/2006/relationships/revisionLog" Target="revisionLog62.xml"/><Relationship Id="rId70" Type="http://schemas.openxmlformats.org/officeDocument/2006/relationships/revisionLog" Target="revisionLog70.xml"/><Relationship Id="rId75" Type="http://schemas.openxmlformats.org/officeDocument/2006/relationships/revisionLog" Target="revisionLog75.xml"/><Relationship Id="rId83" Type="http://schemas.openxmlformats.org/officeDocument/2006/relationships/revisionLog" Target="revisionLog83.xml"/><Relationship Id="rId88" Type="http://schemas.openxmlformats.org/officeDocument/2006/relationships/revisionLog" Target="revisionLog88.xml"/><Relationship Id="rId91" Type="http://schemas.openxmlformats.org/officeDocument/2006/relationships/revisionLog" Target="revisionLog91.xml"/><Relationship Id="rId96" Type="http://schemas.openxmlformats.org/officeDocument/2006/relationships/revisionLog" Target="revisionLog96.xml"/><Relationship Id="rId111" Type="http://schemas.openxmlformats.org/officeDocument/2006/relationships/revisionLog" Target="revisionLog111.xml"/><Relationship Id="rId6" Type="http://schemas.openxmlformats.org/officeDocument/2006/relationships/revisionLog" Target="revisionLog6.xml"/><Relationship Id="rId15" Type="http://schemas.openxmlformats.org/officeDocument/2006/relationships/revisionLog" Target="revisionLog15.xml"/><Relationship Id="rId23" Type="http://schemas.openxmlformats.org/officeDocument/2006/relationships/revisionLog" Target="revisionLog23.xml"/><Relationship Id="rId28" Type="http://schemas.openxmlformats.org/officeDocument/2006/relationships/revisionLog" Target="revisionLog28.xml"/><Relationship Id="rId36" Type="http://schemas.openxmlformats.org/officeDocument/2006/relationships/revisionLog" Target="revisionLog36.xml"/><Relationship Id="rId49" Type="http://schemas.openxmlformats.org/officeDocument/2006/relationships/revisionLog" Target="revisionLog49.xml"/><Relationship Id="rId57" Type="http://schemas.openxmlformats.org/officeDocument/2006/relationships/revisionLog" Target="revisionLog57.xml"/><Relationship Id="rId106" Type="http://schemas.openxmlformats.org/officeDocument/2006/relationships/revisionLog" Target="revisionLog106.xml"/><Relationship Id="rId114" Type="http://schemas.openxmlformats.org/officeDocument/2006/relationships/revisionLog" Target="revisionLog114.xml"/><Relationship Id="rId10" Type="http://schemas.openxmlformats.org/officeDocument/2006/relationships/revisionLog" Target="revisionLog10.xml"/><Relationship Id="rId31" Type="http://schemas.openxmlformats.org/officeDocument/2006/relationships/revisionLog" Target="revisionLog31.xml"/><Relationship Id="rId44" Type="http://schemas.openxmlformats.org/officeDocument/2006/relationships/revisionLog" Target="revisionLog44.xml"/><Relationship Id="rId52" Type="http://schemas.openxmlformats.org/officeDocument/2006/relationships/revisionLog" Target="revisionLog52.xml"/><Relationship Id="rId60" Type="http://schemas.openxmlformats.org/officeDocument/2006/relationships/revisionLog" Target="revisionLog60.xml"/><Relationship Id="rId65" Type="http://schemas.openxmlformats.org/officeDocument/2006/relationships/revisionLog" Target="revisionLog65.xml"/><Relationship Id="rId73" Type="http://schemas.openxmlformats.org/officeDocument/2006/relationships/revisionLog" Target="revisionLog73.xml"/><Relationship Id="rId78" Type="http://schemas.openxmlformats.org/officeDocument/2006/relationships/revisionLog" Target="revisionLog78.xml"/><Relationship Id="rId81" Type="http://schemas.openxmlformats.org/officeDocument/2006/relationships/revisionLog" Target="revisionLog81.xml"/><Relationship Id="rId86" Type="http://schemas.openxmlformats.org/officeDocument/2006/relationships/revisionLog" Target="revisionLog86.xml"/><Relationship Id="rId94" Type="http://schemas.openxmlformats.org/officeDocument/2006/relationships/revisionLog" Target="revisionLog94.xml"/><Relationship Id="rId99" Type="http://schemas.openxmlformats.org/officeDocument/2006/relationships/revisionLog" Target="revisionLog99.xml"/><Relationship Id="rId101" Type="http://schemas.openxmlformats.org/officeDocument/2006/relationships/revisionLog" Target="revisionLog101.xml"/><Relationship Id="rId4" Type="http://schemas.openxmlformats.org/officeDocument/2006/relationships/revisionLog" Target="revisionLog4.xml"/><Relationship Id="rId9" Type="http://schemas.openxmlformats.org/officeDocument/2006/relationships/revisionLog" Target="revisionLog9.xml"/><Relationship Id="rId13" Type="http://schemas.openxmlformats.org/officeDocument/2006/relationships/revisionLog" Target="revisionLog13.xml"/><Relationship Id="rId18" Type="http://schemas.openxmlformats.org/officeDocument/2006/relationships/revisionLog" Target="revisionLog18.xml"/><Relationship Id="rId39" Type="http://schemas.openxmlformats.org/officeDocument/2006/relationships/revisionLog" Target="revisionLog39.xml"/><Relationship Id="rId109" Type="http://schemas.openxmlformats.org/officeDocument/2006/relationships/revisionLog" Target="revisionLog109.xml"/><Relationship Id="rId34" Type="http://schemas.openxmlformats.org/officeDocument/2006/relationships/revisionLog" Target="revisionLog34.xml"/><Relationship Id="rId50" Type="http://schemas.openxmlformats.org/officeDocument/2006/relationships/revisionLog" Target="revisionLog50.xml"/><Relationship Id="rId55" Type="http://schemas.openxmlformats.org/officeDocument/2006/relationships/revisionLog" Target="revisionLog55.xml"/><Relationship Id="rId76" Type="http://schemas.openxmlformats.org/officeDocument/2006/relationships/revisionLog" Target="revisionLog76.xml"/><Relationship Id="rId97" Type="http://schemas.openxmlformats.org/officeDocument/2006/relationships/revisionLog" Target="revisionLog97.xml"/><Relationship Id="rId104" Type="http://schemas.openxmlformats.org/officeDocument/2006/relationships/revisionLog" Target="revisionLog104.xml"/><Relationship Id="rId7" Type="http://schemas.openxmlformats.org/officeDocument/2006/relationships/revisionLog" Target="revisionLog7.xml"/><Relationship Id="rId71" Type="http://schemas.openxmlformats.org/officeDocument/2006/relationships/revisionLog" Target="revisionLog71.xml"/><Relationship Id="rId92" Type="http://schemas.openxmlformats.org/officeDocument/2006/relationships/revisionLog" Target="revisionLog92.xml"/><Relationship Id="rId2" Type="http://schemas.openxmlformats.org/officeDocument/2006/relationships/revisionLog" Target="revisionLog2.xml"/><Relationship Id="rId29" Type="http://schemas.openxmlformats.org/officeDocument/2006/relationships/revisionLog" Target="revisionLog29.xml"/></Relationships>
</file>

<file path=xl/revisions/revisionHeaders.xml><?xml version="1.0" encoding="utf-8"?>
<headers xmlns="http://schemas.openxmlformats.org/spreadsheetml/2006/main" xmlns:r="http://schemas.openxmlformats.org/officeDocument/2006/relationships" xmlns:mc="http://schemas.openxmlformats.org/markup-compatibility/2006" xmlns:x14ac="http://schemas.microsoft.com/office/spreadsheetml/2009/9/ac" mc:Ignorable="x14ac" guid="{E75F343B-47E2-487B-BF90-8879D0B75B0E}" diskRevisions="1" revisionId="3" version="2">
  <header guid="{507F4C81-BE50-4495-93E1-2826A9628A26}" dateTime="2019-01-28T08:17:00" maxSheetId="4" userName="Laura rossi" r:id="rId2" minRId="2" maxRId="3">
    <sheetIdMap count="3">
      <sheetId val="1"/>
      <sheetId val="2"/>
      <sheetId val="3"/>
    </sheetIdMap>
  </header>
  <header guid="{3E40D90A-FC4E-4AFC-94CA-4AA622887EF1}" dateTime="2019-01-28T08:54:00" maxSheetId="4" userName="Laura rossi" r:id="rId3" minRId="4" maxRId="6">
    <sheetIdMap count="3">
      <sheetId val="1"/>
      <sheetId val="2"/>
      <sheetId val="3"/>
    </sheetIdMap>
  </header>
  <header guid="{7F1517E0-9BE6-410A-902E-C9E98E33F5BC}" dateTime="2018-11-26T12:41:00" maxSheetId="4" userName="Basile Marco" r:id="rId4" minRId="7" maxRId="23">
    <sheetIdMap count="3">
      <sheetId val="1"/>
      <sheetId val="2"/>
      <sheetId val="3"/>
    </sheetIdMap>
  </header>
  <header guid="{7BBC822D-1FB3-47F1-B456-3005D557D325}" dateTime="2019-01-28T11:36:00" maxSheetId="4" userName="Laura rossi" r:id="rId5" minRId="24">
    <sheetIdMap count="3">
      <sheetId val="1"/>
      <sheetId val="2"/>
      <sheetId val="3"/>
    </sheetIdMap>
  </header>
  <header guid="{939A2894-6EC3-4D2A-B93B-8DA260704692}" dateTime="2019-01-28T08:57:00" maxSheetId="4" userName="Laura rossi" r:id="rId6" minRId="25" maxRId="27">
    <sheetIdMap count="3">
      <sheetId val="1"/>
      <sheetId val="2"/>
      <sheetId val="3"/>
    </sheetIdMap>
  </header>
  <header guid="{EBE7A5B9-B355-4632-9A99-FA27B605AB1D}" dateTime="2019-01-28T08:15:00" maxSheetId="4" userName="Laura rossi" r:id="rId7" minRId="28" maxRId="29">
    <sheetIdMap count="3">
      <sheetId val="1"/>
      <sheetId val="2"/>
      <sheetId val="3"/>
    </sheetIdMap>
  </header>
  <header guid="{14235A92-C397-41C0-B133-73204143E2E8}" dateTime="2017-12-04T12:20:00" maxSheetId="4" userName="r.screpanti" r:id="rId8" minRId="30" maxRId="31">
    <sheetIdMap count="3">
      <sheetId val="1"/>
      <sheetId val="2"/>
      <sheetId val="3"/>
    </sheetIdMap>
  </header>
  <header guid="{6B150A47-6F40-4499-A47A-E1A4D701DD83}" dateTime="2019-01-28T09:00:00" maxSheetId="4" userName="Laura rossi" r:id="rId9" minRId="32" maxRId="36">
    <sheetIdMap count="3">
      <sheetId val="1"/>
      <sheetId val="2"/>
      <sheetId val="3"/>
    </sheetIdMap>
  </header>
  <header guid="{8582D524-D965-403C-81F7-E0555C1DFAC2}" dateTime="2019-01-30T14:15:00" maxSheetId="4" userName="Laura rossi" r:id="rId10" minRId="37">
    <sheetIdMap count="3">
      <sheetId val="1"/>
      <sheetId val="2"/>
      <sheetId val="3"/>
    </sheetIdMap>
  </header>
  <header guid="{20D213AB-5538-4005-AC02-1073F275EED3}" dateTime="2019-01-28T08:14:00" maxSheetId="4" userName="Laura rossi" r:id="rId11" minRId="38" maxRId="39">
    <sheetIdMap count="3">
      <sheetId val="1"/>
      <sheetId val="2"/>
      <sheetId val="3"/>
    </sheetIdMap>
  </header>
  <header guid="{A75091D3-5E32-4A83-976F-2E510B902B2C}" dateTime="2019-01-28T08:51:00" maxSheetId="4" userName="Laura rossi" r:id="rId12" minRId="40" maxRId="41">
    <sheetIdMap count="3">
      <sheetId val="1"/>
      <sheetId val="2"/>
      <sheetId val="3"/>
    </sheetIdMap>
  </header>
  <header guid="{ADFE7DC2-AF14-4E0B-8594-C5F4530BAADC}" dateTime="2018-11-08T14:40:00" maxSheetId="4" userName="Adami Paola" r:id="rId13" minRId="42" maxRId="69">
    <sheetIdMap count="3">
      <sheetId val="1"/>
      <sheetId val="2"/>
      <sheetId val="3"/>
    </sheetIdMap>
  </header>
  <header guid="{D958A134-7539-4D21-B402-9803D6EF6034}" dateTime="2019-01-28T11:38:00" maxSheetId="4" userName="Laura rossi" r:id="rId14" minRId="70" maxRId="71">
    <sheetIdMap count="3">
      <sheetId val="1"/>
      <sheetId val="2"/>
      <sheetId val="3"/>
    </sheetIdMap>
  </header>
  <header guid="{84379805-4D53-4278-975E-386B03367829}" dateTime="2019-01-28T08:56:00" maxSheetId="4" userName="Laura rossi" r:id="rId15" minRId="72">
    <sheetIdMap count="3">
      <sheetId val="1"/>
      <sheetId val="2"/>
      <sheetId val="3"/>
    </sheetIdMap>
  </header>
  <header guid="{D56EE13C-6C25-4F0C-8AF4-7514BBF6E6FB}" dateTime="2018-11-16T10:07:00" maxSheetId="4" userName="Adami Paola" r:id="rId16" minRId="73">
    <sheetIdMap count="3">
      <sheetId val="1"/>
      <sheetId val="2"/>
      <sheetId val="3"/>
    </sheetIdMap>
  </header>
  <header guid="{16318583-886F-4B88-90A8-CB69A92832C4}" dateTime="2017-12-04T12:11:00" maxSheetId="4" userName="r.screpanti" r:id="rId17" minRId="74" maxRId="100">
    <sheetIdMap count="3">
      <sheetId val="1"/>
      <sheetId val="2"/>
      <sheetId val="3"/>
    </sheetIdMap>
  </header>
  <header guid="{5BD6CFC9-48C2-4A83-8470-B07EFE380803}" dateTime="2019-01-28T11:46:00" maxSheetId="4" userName="Laura rossi" r:id="rId18" minRId="101">
    <sheetIdMap count="3">
      <sheetId val="1"/>
      <sheetId val="2"/>
      <sheetId val="3"/>
    </sheetIdMap>
  </header>
  <header guid="{3045509D-6BDB-4267-8A5C-6F853F829FDB}" dateTime="2019-01-28T11:59:00" maxSheetId="4" userName="Laura rossi" r:id="rId19" minRId="102">
    <sheetIdMap count="3">
      <sheetId val="1"/>
      <sheetId val="2"/>
      <sheetId val="3"/>
    </sheetIdMap>
  </header>
  <header guid="{9790A6CE-7713-4E1A-94E2-33477B075F1A}" dateTime="2019-01-28T08:21:00" maxSheetId="4" userName="Laura rossi" r:id="rId20" minRId="103" maxRId="105">
    <sheetIdMap count="3">
      <sheetId val="1"/>
      <sheetId val="2"/>
      <sheetId val="3"/>
    </sheetIdMap>
  </header>
  <header guid="{D31AA688-0317-4D1E-A297-B82A706F85D6}" dateTime="2019-01-28T08:24:00" maxSheetId="4" userName="Laura rossi" r:id="rId21" minRId="106" maxRId="108">
    <sheetIdMap count="3">
      <sheetId val="1"/>
      <sheetId val="2"/>
      <sheetId val="3"/>
    </sheetIdMap>
  </header>
  <header guid="{CF1950C4-82FC-49C8-935F-8300125157FA}" dateTime="2019-01-28T10:27:00" maxSheetId="4" userName="Laura rossi" r:id="rId22" minRId="109">
    <sheetIdMap count="3">
      <sheetId val="1"/>
      <sheetId val="2"/>
      <sheetId val="3"/>
    </sheetIdMap>
  </header>
  <header guid="{CB5DE42F-FDA3-4F11-AB3E-C950D20BDA60}" dateTime="2019-01-28T12:00:00" maxSheetId="4" userName="Laura rossi" r:id="rId23" minRId="110">
    <sheetIdMap count="3">
      <sheetId val="1"/>
      <sheetId val="2"/>
      <sheetId val="3"/>
    </sheetIdMap>
  </header>
  <header guid="{DC358316-9F94-41C0-9C00-FF4B69C78D18}" dateTime="2019-01-28T10:37:00" maxSheetId="4" userName="Laura rossi" r:id="rId24" minRId="111" maxRId="112">
    <sheetIdMap count="3">
      <sheetId val="1"/>
      <sheetId val="2"/>
      <sheetId val="3"/>
    </sheetIdMap>
  </header>
  <header guid="{7CCAFFF0-6339-4918-9E4D-54EA585CA1E3}" dateTime="2019-01-30T15:57:00" maxSheetId="4" userName="Laura rossi" r:id="rId25" minRId="113">
    <sheetIdMap count="3">
      <sheetId val="1"/>
      <sheetId val="2"/>
      <sheetId val="3"/>
    </sheetIdMap>
  </header>
  <header guid="{2D262B02-FAB0-473E-8B20-A08872313C99}" dateTime="2019-01-28T08:30:00" maxSheetId="4" userName="Laura rossi" r:id="rId26" minRId="114" maxRId="115">
    <sheetIdMap count="3">
      <sheetId val="1"/>
      <sheetId val="2"/>
      <sheetId val="3"/>
    </sheetIdMap>
  </header>
  <header guid="{7573DBBE-0830-431E-80E3-0E6DC88D897C}" dateTime="2018-11-09T14:57:00" maxSheetId="4" userName="Adami Paola" r:id="rId27" minRId="116">
    <sheetIdMap count="3">
      <sheetId val="1"/>
      <sheetId val="2"/>
      <sheetId val="3"/>
    </sheetIdMap>
  </header>
  <header guid="{2662A7A2-8A5D-4FF0-844D-D97B1B682B5F}" dateTime="2019-01-30T14:40:00" maxSheetId="4" userName="Laura rossi" r:id="rId28" minRId="117">
    <sheetIdMap count="3">
      <sheetId val="1"/>
      <sheetId val="2"/>
      <sheetId val="3"/>
    </sheetIdMap>
  </header>
  <header guid="{5A208C9B-B9E1-4E69-AE0C-066B0545BFB1}" dateTime="2019-01-30T15:24:00" maxSheetId="4" userName=" " r:id="rId29" minRId="118">
    <sheetIdMap count="3">
      <sheetId val="1"/>
      <sheetId val="2"/>
      <sheetId val="3"/>
    </sheetIdMap>
  </header>
  <header guid="{575714E6-35A1-4498-B093-7D4999EB81FE}" dateTime="2019-01-30T15:27:00" maxSheetId="4" userName=" " r:id="rId30" minRId="119">
    <sheetIdMap count="3">
      <sheetId val="1"/>
      <sheetId val="2"/>
      <sheetId val="3"/>
    </sheetIdMap>
  </header>
  <header guid="{540EA8A2-F24C-47D0-BC9E-33025B18AC98}" dateTime="2019-01-30T15:29:00" maxSheetId="4" userName=" " r:id="rId31" minRId="120">
    <sheetIdMap count="3">
      <sheetId val="1"/>
      <sheetId val="2"/>
      <sheetId val="3"/>
    </sheetIdMap>
  </header>
  <header guid="{E109A043-84B1-400C-90A9-DC581877C357}" dateTime="2019-01-30T15:37:00" maxSheetId="4" userName=" " r:id="rId32" minRId="121">
    <sheetIdMap count="3">
      <sheetId val="1"/>
      <sheetId val="2"/>
      <sheetId val="3"/>
    </sheetIdMap>
  </header>
  <header guid="{BF203D95-79A6-4C9C-8CDB-ACD74D59A068}" dateTime="2019-01-30T14:44:00" maxSheetId="4" userName="Laura rossi" r:id="rId33" minRId="122">
    <sheetIdMap count="3">
      <sheetId val="1"/>
      <sheetId val="2"/>
      <sheetId val="3"/>
    </sheetIdMap>
  </header>
  <header guid="{DE967056-C5E4-4400-8F76-4179EC651FEA}" dateTime="2018-11-16T10:12:00" maxSheetId="4" userName="Adami Paola" r:id="rId34" minRId="123" maxRId="124">
    <sheetIdMap count="3">
      <sheetId val="1"/>
      <sheetId val="2"/>
      <sheetId val="3"/>
    </sheetIdMap>
  </header>
  <header guid="{243ED323-ADA6-4F02-BDF2-CAECBAB1610C}" dateTime="2019-01-30T14:39:00" maxSheetId="4" userName="Laura rossi" r:id="rId35" minRId="125">
    <sheetIdMap count="3">
      <sheetId val="1"/>
      <sheetId val="2"/>
      <sheetId val="3"/>
    </sheetIdMap>
  </header>
  <header guid="{4FE0CC27-6E84-4A14-9979-DF08A453D0C2}" dateTime="2019-01-28T08:11:00" maxSheetId="4" userName="Laura rossi" r:id="rId36" minRId="126" maxRId="127">
    <sheetIdMap count="3">
      <sheetId val="1"/>
      <sheetId val="2"/>
      <sheetId val="3"/>
    </sheetIdMap>
  </header>
  <header guid="{329A6470-C81B-414E-A43A-1500C7A77419}" dateTime="2019-01-28T10:44:00" maxSheetId="4" userName="Laura rossi" r:id="rId37" minRId="128">
    <sheetIdMap count="3">
      <sheetId val="1"/>
      <sheetId val="2"/>
      <sheetId val="3"/>
    </sheetIdMap>
  </header>
  <header guid="{27ABA55E-4C18-4D51-9EF1-4B1B59F8C1F6}" dateTime="2018-11-15T14:46:00" maxSheetId="4" userName="Adami Paola" r:id="rId38" minRId="129" maxRId="137">
    <sheetIdMap count="3">
      <sheetId val="1"/>
      <sheetId val="2"/>
      <sheetId val="3"/>
    </sheetIdMap>
  </header>
  <header guid="{28F6BAD8-074E-4A49-AD6F-030E2843EA53}" dateTime="2019-01-28T08:23:00" maxSheetId="4" userName="Laura rossi" r:id="rId39" minRId="138" maxRId="139">
    <sheetIdMap count="3">
      <sheetId val="1"/>
      <sheetId val="2"/>
      <sheetId val="3"/>
    </sheetIdMap>
  </header>
  <header guid="{03E04885-CEC1-4BA7-9CC0-56A44D27EB81}" dateTime="2019-01-28T08:26:00" maxSheetId="4" userName="Laura rossi" r:id="rId40" minRId="140" maxRId="141">
    <sheetIdMap count="3">
      <sheetId val="1"/>
      <sheetId val="2"/>
      <sheetId val="3"/>
    </sheetIdMap>
  </header>
  <header guid="{349DF507-7451-4EF3-B8F6-55AA9017705C}" dateTime="2018-11-09T15:44:00" maxSheetId="4" userName="Adami Paola" r:id="rId41" minRId="142" maxRId="143">
    <sheetIdMap count="3">
      <sheetId val="1"/>
      <sheetId val="2"/>
      <sheetId val="3"/>
    </sheetIdMap>
  </header>
  <header guid="{D594E8CB-B2AC-4FA3-8877-A1F291B0EAEF}" dateTime="2019-01-28T09:02:00" maxSheetId="4" userName="Laura rossi" r:id="rId42" minRId="144" maxRId="145">
    <sheetIdMap count="3">
      <sheetId val="1"/>
      <sheetId val="2"/>
      <sheetId val="3"/>
    </sheetIdMap>
  </header>
  <header guid="{FA5EB57E-1B42-4DEF-8C4B-40CF69C188AD}" dateTime="2019-01-28T10:41:00" maxSheetId="4" userName="Laura rossi" r:id="rId43" minRId="146">
    <sheetIdMap count="3">
      <sheetId val="1"/>
      <sheetId val="2"/>
      <sheetId val="3"/>
    </sheetIdMap>
  </header>
  <header guid="{74719051-1461-407C-B665-0667A3F22C92}" dateTime="2019-01-28T10:54:00" maxSheetId="4" userName="Laura rossi" r:id="rId44" minRId="147">
    <sheetIdMap count="3">
      <sheetId val="1"/>
      <sheetId val="2"/>
      <sheetId val="3"/>
    </sheetIdMap>
  </header>
  <header guid="{72867892-18C6-4EC7-84CA-6D9D6240CB8B}" dateTime="2019-01-28T11:02:00" maxSheetId="4" userName="Laura rossi" r:id="rId45" minRId="148">
    <sheetIdMap count="3">
      <sheetId val="1"/>
      <sheetId val="2"/>
      <sheetId val="3"/>
    </sheetIdMap>
  </header>
  <header guid="{DCDC78B1-D1E4-498D-82B2-73C3DDFD3C24}" dateTime="2019-01-28T08:18:00" maxSheetId="4" userName="Laura rossi" r:id="rId46" minRId="149">
    <sheetIdMap count="3">
      <sheetId val="1"/>
      <sheetId val="2"/>
      <sheetId val="3"/>
    </sheetIdMap>
  </header>
  <header guid="{EF289034-A5FB-4E0B-ACD7-A19CEF24BBE7}" dateTime="2019-01-28T08:40:00" maxSheetId="4" userName="Laura rossi" r:id="rId47" minRId="150" maxRId="151">
    <sheetIdMap count="3">
      <sheetId val="1"/>
      <sheetId val="2"/>
      <sheetId val="3"/>
    </sheetIdMap>
  </header>
  <header guid="{04D22A27-E837-4ACA-A085-C291C05BCB9A}" dateTime="2019-01-28T08:12:00" maxSheetId="4" userName="Laura rossi" r:id="rId48" minRId="152">
    <sheetIdMap count="3">
      <sheetId val="1"/>
      <sheetId val="2"/>
      <sheetId val="3"/>
    </sheetIdMap>
  </header>
  <header guid="{541E748B-18A3-497B-B21C-A784CA637410}" dateTime="2019-01-28T09:05:00" maxSheetId="4" userName="Laura rossi" r:id="rId49" minRId="153" maxRId="156">
    <sheetIdMap count="3">
      <sheetId val="1"/>
      <sheetId val="2"/>
      <sheetId val="3"/>
    </sheetIdMap>
  </header>
  <header guid="{9FDF9BA4-C42E-4273-B288-A8406302F7CC}" dateTime="2019-01-29T15:35:00" maxSheetId="4" userName="Laura rossi" r:id="rId50" minRId="157">
    <sheetIdMap count="3">
      <sheetId val="1"/>
      <sheetId val="2"/>
      <sheetId val="3"/>
    </sheetIdMap>
  </header>
  <header guid="{BF892848-8E60-4C70-A37A-482EBA9D16B8}" dateTime="2019-01-28T11:05:00" maxSheetId="4" userName="Laura rossi" r:id="rId51" minRId="158">
    <sheetIdMap count="3">
      <sheetId val="1"/>
      <sheetId val="2"/>
      <sheetId val="3"/>
    </sheetIdMap>
  </header>
  <header guid="{B522DBC0-8691-4BE0-9B3B-2223C3567AFF}" dateTime="2019-01-28T08:39:00" maxSheetId="4" userName="Laura rossi" r:id="rId52" minRId="159">
    <sheetIdMap count="3">
      <sheetId val="1"/>
      <sheetId val="2"/>
      <sheetId val="3"/>
    </sheetIdMap>
  </header>
  <header guid="{61F0CF67-D65B-4E8B-8A9E-3287E3AF0263}" dateTime="2019-01-28T15:41:00" maxSheetId="4" userName="Laura rossi" r:id="rId53" minRId="160" maxRId="161">
    <sheetIdMap count="3">
      <sheetId val="1"/>
      <sheetId val="2"/>
      <sheetId val="3"/>
    </sheetIdMap>
  </header>
  <header guid="{3AA362D2-DD96-4B26-BDC8-C5E33EE437FD}" dateTime="2019-01-28T08:44:00" maxSheetId="4" userName="Laura rossi" r:id="rId54" minRId="162">
    <sheetIdMap count="3">
      <sheetId val="1"/>
      <sheetId val="2"/>
      <sheetId val="3"/>
    </sheetIdMap>
  </header>
  <header guid="{DC652F83-497E-473A-8681-5E04D230917E}" dateTime="2019-01-28T11:06:00" maxSheetId="4" userName="Laura rossi" r:id="rId55" minRId="163">
    <sheetIdMap count="3">
      <sheetId val="1"/>
      <sheetId val="2"/>
      <sheetId val="3"/>
    </sheetIdMap>
  </header>
  <header guid="{5A0A3528-8976-4485-B749-C0EFD0A2ABA8}" dateTime="2019-01-28T08:47:00" maxSheetId="4" userName="Laura rossi" r:id="rId56" minRId="164" maxRId="165">
    <sheetIdMap count="3">
      <sheetId val="1"/>
      <sheetId val="2"/>
      <sheetId val="3"/>
    </sheetIdMap>
  </header>
  <header guid="{84BA1397-767D-4FD0-AD9A-99C0CFB260BE}" dateTime="2019-01-28T15:21:00" maxSheetId="4" userName="Laura rossi" r:id="rId57" minRId="166">
    <sheetIdMap count="3">
      <sheetId val="1"/>
      <sheetId val="2"/>
      <sheetId val="3"/>
    </sheetIdMap>
  </header>
  <header guid="{9F7C0306-AAE9-45D2-8981-924788A33D8E}" dateTime="2019-01-28T11:09:00" maxSheetId="4" userName="Laura rossi" r:id="rId58" minRId="167">
    <sheetIdMap count="3">
      <sheetId val="1"/>
      <sheetId val="2"/>
      <sheetId val="3"/>
    </sheetIdMap>
  </header>
  <header guid="{C8F08EED-7273-4C06-A8F1-DDDD4DB9CC08}" dateTime="2019-01-28T12:02:00" maxSheetId="4" userName="Laura rossi" r:id="rId59" minRId="168">
    <sheetIdMap count="3">
      <sheetId val="1"/>
      <sheetId val="2"/>
      <sheetId val="3"/>
    </sheetIdMap>
  </header>
  <header guid="{68BA4924-613F-4317-BC2F-482643FC5D19}" dateTime="2019-01-28T11:53:00" maxSheetId="4" userName="Laura rossi" r:id="rId60" minRId="169">
    <sheetIdMap count="3">
      <sheetId val="1"/>
      <sheetId val="2"/>
      <sheetId val="3"/>
    </sheetIdMap>
  </header>
  <header guid="{E5313CCB-2B0C-4B66-B5E6-1CDDCC713505}" dateTime="2019-01-28T08:19:00" maxSheetId="4" userName="Laura rossi" r:id="rId61" minRId="170">
    <sheetIdMap count="3">
      <sheetId val="1"/>
      <sheetId val="2"/>
      <sheetId val="3"/>
    </sheetIdMap>
  </header>
  <header guid="{756AB6F0-48FC-4336-98AC-68220EE5D436}" dateTime="2019-01-28T09:04:00" maxSheetId="4" userName="Laura rossi" r:id="rId62" minRId="171" maxRId="173">
    <sheetIdMap count="3">
      <sheetId val="1"/>
      <sheetId val="2"/>
      <sheetId val="3"/>
    </sheetIdMap>
  </header>
  <header guid="{A2814B5E-7006-4F40-91ED-51F804499ECD}" dateTime="2019-01-28T11:10:00" maxSheetId="4" userName="Laura rossi" r:id="rId63" minRId="174">
    <sheetIdMap count="3">
      <sheetId val="1"/>
      <sheetId val="2"/>
      <sheetId val="3"/>
    </sheetIdMap>
  </header>
  <header guid="{E528F71E-E3BC-4707-B047-C016AC98E002}" dateTime="2019-01-28T08:48:00" maxSheetId="4" userName="Laura rossi" r:id="rId64" minRId="175">
    <sheetIdMap count="3">
      <sheetId val="1"/>
      <sheetId val="2"/>
      <sheetId val="3"/>
    </sheetIdMap>
  </header>
  <header guid="{A874A204-CAC8-4592-A6B2-9DF986C3F5FE}" dateTime="2019-01-28T08:53:00" maxSheetId="4" userName="Laura rossi" r:id="rId65" minRId="176" maxRId="178">
    <sheetIdMap count="3">
      <sheetId val="1"/>
      <sheetId val="2"/>
      <sheetId val="3"/>
    </sheetIdMap>
  </header>
  <header guid="{F9B3FB13-F35C-4B8E-8B29-D04FF06886CD}" dateTime="2019-01-28T11:13:00" maxSheetId="4" userName="Laura rossi" r:id="rId66" minRId="179" maxRId="180">
    <sheetIdMap count="3">
      <sheetId val="1"/>
      <sheetId val="2"/>
      <sheetId val="3"/>
    </sheetIdMap>
  </header>
  <header guid="{0DB106E0-CAF0-4134-A6CB-EC8944F00507}" dateTime="2019-01-29T15:36:00" maxSheetId="4" userName="Laura rossi" r:id="rId67" minRId="181">
    <sheetIdMap count="3">
      <sheetId val="1"/>
      <sheetId val="2"/>
      <sheetId val="3"/>
    </sheetIdMap>
  </header>
  <header guid="{EAA7DB0C-E05F-4A4A-8E97-1B7EA2E6A1CA}" dateTime="2019-01-28T11:14:00" maxSheetId="4" userName="Laura rossi" r:id="rId68" minRId="182" maxRId="185">
    <sheetIdMap count="3">
      <sheetId val="1"/>
      <sheetId val="2"/>
      <sheetId val="3"/>
    </sheetIdMap>
  </header>
  <header guid="{BC1C11A5-0845-4A0D-86AD-9274D2F3C860}" dateTime="2019-01-28T08:08:00" maxSheetId="4" userName="Laura rossi" r:id="rId69" minRId="186" maxRId="187">
    <sheetIdMap count="3">
      <sheetId val="1"/>
      <sheetId val="2"/>
      <sheetId val="3"/>
    </sheetIdMap>
  </header>
  <header guid="{2514C050-5613-4727-919B-BB587E7B3634}" dateTime="2019-01-29T15:33:00" maxSheetId="4" userName="Laura rossi" r:id="rId70" minRId="188">
    <sheetIdMap count="3">
      <sheetId val="1"/>
      <sheetId val="2"/>
      <sheetId val="3"/>
    </sheetIdMap>
  </header>
  <header guid="{D63C982D-4839-46EE-A147-DC36003513E9}" dateTime="2019-01-30T14:17:00" maxSheetId="4" userName="Laura rossi" r:id="rId71" minRId="189" maxRId="190">
    <sheetIdMap count="3">
      <sheetId val="1"/>
      <sheetId val="2"/>
      <sheetId val="3"/>
    </sheetIdMap>
  </header>
  <header guid="{E6ED4430-BE69-4E44-A110-978D84B44A6D}" dateTime="2019-01-28T12:06:00" maxSheetId="4" userName="Laura rossi" r:id="rId72" minRId="191" maxRId="192">
    <sheetIdMap count="3">
      <sheetId val="1"/>
      <sheetId val="2"/>
      <sheetId val="3"/>
    </sheetIdMap>
  </header>
  <header guid="{CFBB49B1-C782-4300-9B05-19ACBC6B9871}" dateTime="2019-01-28T08:28:00" maxSheetId="4" userName="Laura rossi" r:id="rId73" minRId="193" maxRId="194">
    <sheetIdMap count="3">
      <sheetId val="1"/>
      <sheetId val="2"/>
      <sheetId val="3"/>
    </sheetIdMap>
  </header>
  <header guid="{60D53727-B979-453D-A926-FC6699AAE520}" dateTime="2019-01-28T15:22:00" maxSheetId="4" userName="Laura rossi" r:id="rId74" minRId="195" maxRId="199">
    <sheetIdMap count="3">
      <sheetId val="1"/>
      <sheetId val="2"/>
      <sheetId val="3"/>
    </sheetIdMap>
  </header>
  <header guid="{9CF6D5DF-89C2-4C1F-9F50-1D97C0592F59}" dateTime="2019-01-28T11:15:00" maxSheetId="4" userName="Laura rossi" r:id="rId75" minRId="200">
    <sheetIdMap count="3">
      <sheetId val="1"/>
      <sheetId val="2"/>
      <sheetId val="3"/>
    </sheetIdMap>
  </header>
  <header guid="{73308279-1BB9-46B3-87D0-0D930F99ECBE}" dateTime="2019-01-28T14:40:00" maxSheetId="4" userName="Laura rossi" r:id="rId76" minRId="201" maxRId="202">
    <sheetIdMap count="3">
      <sheetId val="1"/>
      <sheetId val="2"/>
      <sheetId val="3"/>
    </sheetIdMap>
  </header>
  <header guid="{00D46603-A05D-443F-A77D-B7E88C6BC146}" dateTime="2019-01-28T08:58:00" maxSheetId="4" userName="Laura rossi" r:id="rId77" minRId="203">
    <sheetIdMap count="3">
      <sheetId val="1"/>
      <sheetId val="2"/>
      <sheetId val="3"/>
    </sheetIdMap>
  </header>
  <header guid="{163A3B8A-3454-41CD-BE27-5FF5A841FEC0}" dateTime="2018-11-16T10:18:00" maxSheetId="4" userName="Adami Paola" r:id="rId78" minRId="204">
    <sheetIdMap count="3">
      <sheetId val="1"/>
      <sheetId val="2"/>
      <sheetId val="3"/>
    </sheetIdMap>
  </header>
  <header guid="{AE96DB2D-4C70-4F9E-B566-D109BDEB97EA}" dateTime="2019-01-28T11:16:00" maxSheetId="4" userName="Laura rossi" r:id="rId79" minRId="205" maxRId="210">
    <sheetIdMap count="3">
      <sheetId val="1"/>
      <sheetId val="2"/>
      <sheetId val="3"/>
    </sheetIdMap>
  </header>
  <header guid="{2EA7704F-2EEA-4BEF-86EC-A2FE7050F314}" dateTime="2017-12-04T12:19:00" maxSheetId="4" userName="r.screpanti" r:id="rId80" minRId="211" maxRId="212">
    <sheetIdMap count="3">
      <sheetId val="1"/>
      <sheetId val="2"/>
      <sheetId val="3"/>
    </sheetIdMap>
  </header>
  <header guid="{30B8A6CF-5441-455D-95EB-C8C66D80F255}" dateTime="2019-01-28T11:17:00" maxSheetId="4" userName="Laura rossi" r:id="rId81" minRId="213" maxRId="216">
    <sheetIdMap count="3">
      <sheetId val="1"/>
      <sheetId val="2"/>
      <sheetId val="3"/>
    </sheetIdMap>
  </header>
  <header guid="{BDC86EFC-BC70-4879-844A-BF4C49657C00}" dateTime="2019-01-28T08:09:00" maxSheetId="4" userName="Laura rossi" r:id="rId82" minRId="217">
    <sheetIdMap count="3">
      <sheetId val="1"/>
      <sheetId val="2"/>
      <sheetId val="3"/>
    </sheetIdMap>
  </header>
  <header guid="{B2576EC3-169D-475F-827A-09C814516768}" dateTime="2019-01-28T08:55:00" maxSheetId="4" userName="Laura rossi" r:id="rId83" minRId="218" maxRId="220">
    <sheetIdMap count="3">
      <sheetId val="1"/>
      <sheetId val="2"/>
      <sheetId val="3"/>
    </sheetIdMap>
  </header>
  <header guid="{0322C3F8-57ED-4323-84D6-EB9DBAF5FEDD}" dateTime="2019-01-28T08:16:00" maxSheetId="4" userName="Laura rossi" r:id="rId84" minRId="221" maxRId="222">
    <sheetIdMap count="3">
      <sheetId val="1"/>
      <sheetId val="2"/>
      <sheetId val="3"/>
    </sheetIdMap>
  </header>
  <header guid="{746C7C91-D2B4-4778-A0F3-0A0E416B8783}" dateTime="2019-01-28T09:03:00" maxSheetId="4" userName="Laura rossi" r:id="rId85" minRId="223" maxRId="225">
    <sheetIdMap count="3">
      <sheetId val="1"/>
      <sheetId val="2"/>
      <sheetId val="3"/>
    </sheetIdMap>
  </header>
  <header guid="{9023E0C0-AE9F-4ADE-834A-4687222E5C2B}" dateTime="2019-01-28T08:13:00" maxSheetId="4" userName="Laura rossi" r:id="rId86" minRId="226">
    <sheetIdMap count="3">
      <sheetId val="1"/>
      <sheetId val="2"/>
      <sheetId val="3"/>
    </sheetIdMap>
  </header>
  <header guid="{FA062E55-64A0-4FF8-A53F-08C1BE058DF8}" dateTime="2019-01-29T15:39:00" maxSheetId="4" userName="Laura rossi" r:id="rId87" minRId="227" maxRId="229">
    <sheetIdMap count="3">
      <sheetId val="1"/>
      <sheetId val="2"/>
      <sheetId val="3"/>
    </sheetIdMap>
  </header>
  <header guid="{469BC883-7CD5-4578-9001-789EE43AA41A}" dateTime="2019-01-29T15:34:00" maxSheetId="4" userName="Laura rossi" r:id="rId88" minRId="230">
    <sheetIdMap count="3">
      <sheetId val="1"/>
      <sheetId val="2"/>
      <sheetId val="3"/>
    </sheetIdMap>
  </header>
  <header guid="{A4687353-FF08-4B74-8CD1-19B0D116D004}" dateTime="2019-01-28T15:23:00" maxSheetId="4" userName="Laura rossi" r:id="rId89" minRId="231">
    <sheetIdMap count="3">
      <sheetId val="1"/>
      <sheetId val="2"/>
      <sheetId val="3"/>
    </sheetIdMap>
  </header>
  <header guid="{C35F8C05-05CA-41D2-BEDD-E5D4A790FC67}" dateTime="2019-01-28T14:58:00" maxSheetId="4" userName="Laura rossi" r:id="rId90" minRId="232">
    <sheetIdMap count="3">
      <sheetId val="1"/>
      <sheetId val="2"/>
      <sheetId val="3"/>
    </sheetIdMap>
  </header>
  <header guid="{BFFC58A4-6427-44B8-B4D3-E462D0C1D3D1}" dateTime="2019-01-28T11:22:00" maxSheetId="4" userName="Laura rossi" r:id="rId91" minRId="233">
    <sheetIdMap count="3">
      <sheetId val="1"/>
      <sheetId val="2"/>
      <sheetId val="3"/>
    </sheetIdMap>
  </header>
  <header guid="{0C7F8009-C530-4632-802D-4D6C167E3F17}" dateTime="2018-11-16T10:04:00" maxSheetId="4" userName="Adami Paola" r:id="rId92" minRId="234" maxRId="251">
    <sheetIdMap count="3">
      <sheetId val="1"/>
      <sheetId val="2"/>
      <sheetId val="3"/>
    </sheetIdMap>
  </header>
  <header guid="{1C1CE097-FBEC-44EA-957E-41F894DC8B92}" dateTime="2018-11-09T15:48:00" maxSheetId="4" userName="Adami Paola" r:id="rId93" minRId="252" maxRId="253">
    <sheetIdMap count="3">
      <sheetId val="1"/>
      <sheetId val="2"/>
      <sheetId val="3"/>
    </sheetIdMap>
  </header>
  <header guid="{DDF1F93F-1BBE-4813-AB14-97D75E8F7682}" dateTime="2019-01-28T11:23:00" maxSheetId="4" userName="Laura rossi" r:id="rId94" minRId="254" maxRId="256">
    <sheetIdMap count="3">
      <sheetId val="1"/>
      <sheetId val="2"/>
      <sheetId val="3"/>
    </sheetIdMap>
  </header>
  <header guid="{F7AF2A17-B1DC-47A5-99AB-1F5D55DDCA22}" dateTime="2019-01-28T08:20:00" maxSheetId="4" userName="Laura rossi" r:id="rId95" minRId="257">
    <sheetIdMap count="3">
      <sheetId val="1"/>
      <sheetId val="2"/>
      <sheetId val="3"/>
    </sheetIdMap>
  </header>
  <header guid="{A4C70B0A-E0AF-42CA-9814-2C58EF269FE3}" dateTime="2019-01-28T12:12:00" maxSheetId="4" userName="Laura rossi" r:id="rId96" minRId="258">
    <sheetIdMap count="3">
      <sheetId val="1"/>
      <sheetId val="2"/>
      <sheetId val="3"/>
    </sheetIdMap>
  </header>
  <header guid="{0F005D00-2A7C-4C56-AB98-B2F09811F603}" dateTime="2019-01-28T08:59:00" maxSheetId="4" userName="Laura rossi" r:id="rId97" minRId="259">
    <sheetIdMap count="3">
      <sheetId val="1"/>
      <sheetId val="2"/>
      <sheetId val="3"/>
    </sheetIdMap>
  </header>
  <header guid="{FADA1859-2FEF-4398-A968-53237A4A5CEF}" dateTime="2019-01-28T11:24:00" maxSheetId="4" userName="Laura rossi" r:id="rId98" minRId="260">
    <sheetIdMap count="3">
      <sheetId val="1"/>
      <sheetId val="2"/>
      <sheetId val="3"/>
    </sheetIdMap>
  </header>
  <header guid="{393F4E1F-7034-476A-9992-5B659E97C641}" dateTime="2017-12-04T12:00:00" maxSheetId="4" userName="r.screpanti" r:id="rId99" minRId="261">
    <sheetIdMap count="3">
      <sheetId val="1"/>
      <sheetId val="2"/>
      <sheetId val="3"/>
    </sheetIdMap>
  </header>
  <header guid="{BB1E2A37-369C-444A-92B5-560E5828265E}" dateTime="2019-01-28T11:26:00" maxSheetId="4" userName="Laura rossi" r:id="rId100" minRId="262">
    <sheetIdMap count="3">
      <sheetId val="1"/>
      <sheetId val="2"/>
      <sheetId val="3"/>
    </sheetIdMap>
  </header>
  <header guid="{545661D4-7077-49B8-9CDB-F2C0DBF60EA8}" dateTime="2019-01-28T08:29:00" maxSheetId="4" userName="Laura rossi" r:id="rId101" minRId="263" maxRId="264">
    <sheetIdMap count="3">
      <sheetId val="1"/>
      <sheetId val="2"/>
      <sheetId val="3"/>
    </sheetIdMap>
  </header>
  <header guid="{D2FDA7F9-200D-402A-9339-FC8E8BCF519C}" dateTime="2019-01-28T11:28:00" maxSheetId="4" userName="Laura rossi" r:id="rId102" minRId="265">
    <sheetIdMap count="3">
      <sheetId val="1"/>
      <sheetId val="2"/>
      <sheetId val="3"/>
    </sheetIdMap>
  </header>
  <header guid="{AEB7E100-90B6-4763-AAF8-F5080D33C430}" dateTime="2018-11-15T11:02:00" maxSheetId="4" userName="Adami Paola" r:id="rId103" minRId="266">
    <sheetIdMap count="3">
      <sheetId val="1"/>
      <sheetId val="2"/>
      <sheetId val="3"/>
    </sheetIdMap>
  </header>
  <header guid="{CEBECF5B-3171-4A20-A30B-499926172FA0}" dateTime="2019-01-28T11:57:00" maxSheetId="4" userName="Laura rossi" r:id="rId104" minRId="267">
    <sheetIdMap count="3">
      <sheetId val="1"/>
      <sheetId val="2"/>
      <sheetId val="3"/>
    </sheetIdMap>
  </header>
  <header guid="{089AABBC-9DC5-4746-9F7D-A86BC74CCE34}" dateTime="2019-01-28T15:20:00" maxSheetId="4" userName="Laura rossi" r:id="rId105" minRId="268" maxRId="270">
    <sheetIdMap count="3">
      <sheetId val="1"/>
      <sheetId val="2"/>
      <sheetId val="3"/>
    </sheetIdMap>
  </header>
  <header guid="{54863859-F18D-4159-A91B-7658AA5B48CB}" dateTime="2019-01-28T15:40:00" maxSheetId="4" userName="Laura rossi" r:id="rId106" minRId="271">
    <sheetIdMap count="3">
      <sheetId val="1"/>
      <sheetId val="2"/>
      <sheetId val="3"/>
    </sheetIdMap>
  </header>
  <header guid="{A3FF72AD-A99B-4B1F-95AF-0B0688FE87D7}" dateTime="2019-01-29T16:33:00" maxSheetId="4" userName="Laura rossi" r:id="rId107" minRId="272" maxRId="273">
    <sheetIdMap count="3">
      <sheetId val="1"/>
      <sheetId val="2"/>
      <sheetId val="3"/>
    </sheetIdMap>
  </header>
  <header guid="{76BC173E-481F-491B-A652-C3C5E10517ED}" dateTime="2018-11-26T12:42:00" maxSheetId="4" userName="Basile Marco" r:id="rId108" minRId="274">
    <sheetIdMap count="3">
      <sheetId val="1"/>
      <sheetId val="2"/>
      <sheetId val="3"/>
    </sheetIdMap>
  </header>
  <header guid="{68D18D6E-3751-4DCC-9EA9-47AA5B7E1D1B}" dateTime="2019-01-28T09:06:00" maxSheetId="4" userName="Laura rossi" r:id="rId109" minRId="275">
    <sheetIdMap count="3">
      <sheetId val="1"/>
      <sheetId val="2"/>
      <sheetId val="3"/>
    </sheetIdMap>
  </header>
  <header guid="{EEADDCBB-1B04-49EF-8F2F-56DF3F0548C1}" dateTime="2019-01-30T14:14:00" maxSheetId="4" userName="Laura rossi" r:id="rId110" minRId="276">
    <sheetIdMap count="3">
      <sheetId val="1"/>
      <sheetId val="2"/>
      <sheetId val="3"/>
    </sheetIdMap>
  </header>
  <header guid="{C506CEEC-0902-4183-B41D-10AB3AC306B9}" dateTime="2019-01-28T11:29:00" maxSheetId="4" userName="Laura rossi" r:id="rId111" minRId="277" maxRId="278">
    <sheetIdMap count="3">
      <sheetId val="1"/>
      <sheetId val="2"/>
      <sheetId val="3"/>
    </sheetIdMap>
  </header>
  <header guid="{BD328824-7E35-4F1C-9A5B-D55857B48451}" dateTime="2019-01-28T08:46:00" maxSheetId="4" userName="Laura rossi" r:id="rId112" minRId="279">
    <sheetIdMap count="3">
      <sheetId val="1"/>
      <sheetId val="2"/>
      <sheetId val="3"/>
    </sheetIdMap>
  </header>
  <header guid="{51B1F4F8-F7DD-4121-B9F1-0609D155B67A}" dateTime="2019-01-28T11:30:00" maxSheetId="4" userName="Laura rossi" r:id="rId113" minRId="280">
    <sheetIdMap count="3">
      <sheetId val="1"/>
      <sheetId val="2"/>
      <sheetId val="3"/>
    </sheetIdMap>
  </header>
  <header guid="{77496BEA-B68A-4BE6-AA76-BAE6E8E5D97B}" dateTime="2019-01-28T11:31:00" maxSheetId="4" userName="Laura rossi" r:id="rId114" minRId="281">
    <sheetIdMap count="3">
      <sheetId val="1"/>
      <sheetId val="2"/>
      <sheetId val="3"/>
    </sheetIdMap>
  </header>
  <header guid="{E75F343B-47E2-487B-BF90-8879D0B75B0E}" dateTime="2019-01-31T11:53:12" maxSheetId="4" userName="Silvia Aurino" r:id="rId115">
    <sheetIdMap count="3">
      <sheetId val="1"/>
      <sheetId val="2"/>
      <sheetId val="3"/>
    </sheetIdMap>
  </header>
</headers>
</file>

<file path=xl/revisions/revisionLog2.xml><?xml version="1.0" encoding="utf-8"?>
<revisions xmlns="http://schemas.openxmlformats.org/spreadsheetml/2006/main" xmlns:r="http://schemas.openxmlformats.org/officeDocument/2006/relationships">
  <rcc rId="2" ua="false" sId="3">
    <nc r="C30" t="inlineStr">
      <is>
        <r>
          <rPr>
            <sz val="11"/>
            <rFont val="Calibri"/>
            <family val="0"/>
            <charset val="1"/>
          </rPr>
          <t xml:space="preserve">X</t>
        </r>
      </is>
    </nc>
  </rcc>
  <rcc rId="3" ua="false" sId="3">
    <oc r="C30" t="inlineStr">
      <is>
        <r>
          <rPr>
            <sz val="11"/>
            <rFont val="Calibri"/>
            <family val="0"/>
            <charset val="1"/>
          </rPr>
          <t xml:space="preserve">X</t>
        </r>
      </is>
    </oc>
    <nc r="C30" t="inlineStr">
      <is>
        <r>
          <rPr>
            <sz val="11"/>
            <rFont val="Calibri"/>
            <family val="0"/>
            <charset val="1"/>
          </rPr>
          <t xml:space="preserve">x </t>
        </r>
      </is>
    </nc>
  </rcc>
</revisions>
</file>

<file path=xl/revisions/revisionLog3.xml><?xml version="1.0" encoding="utf-8"?>
<revisions xmlns="http://schemas.openxmlformats.org/spreadsheetml/2006/main" xmlns:r="http://schemas.openxmlformats.org/officeDocument/2006/relationships">
  <rcc rId="4" ua="false" sId="3">
    <oc r="D79" t="inlineStr">
      <is>
        <r>
          <rPr>
            <sz val="11"/>
            <rFont val="Calibri"/>
            <family val="0"/>
            <charset val="1"/>
          </rPr>
          <t xml:space="preserve">Avv. Alberto Mischi (corso su “normativa anticorruzione”)</t>
        </r>
      </is>
    </oc>
    <nc r="D79" t="inlineStr">
      <is>
        <r>
          <rPr>
            <sz val="11"/>
            <rFont val="Calibri"/>
            <family val="0"/>
            <charset val="1"/>
          </rPr>
          <t xml:space="preserve">Avv. Alberto Mischi (corso formazione “normativa anticorruzione”)</t>
        </r>
      </is>
    </nc>
  </rcc>
  <rcc rId="5" ua="false" sId="3">
    <nc r="C85" t="n">
      <v>4</v>
    </nc>
  </rcc>
  <rcc rId="6" ua="false" sId="3">
    <nc r="C90" t="inlineStr">
      <is>
        <r>
          <rPr>
            <sz val="11"/>
            <rFont val="Calibri"/>
            <family val="0"/>
            <charset val="1"/>
          </rPr>
          <t xml:space="preserve">x</t>
        </r>
      </is>
    </nc>
  </rcc>
</revisions>
</file>

<file path=xl/revisions/revisionLog4.xml><?xml version="1.0" encoding="utf-8"?>
<revisions xmlns="http://schemas.openxmlformats.org/spreadsheetml/2006/main" xmlns:r="http://schemas.openxmlformats.org/officeDocument/2006/relationships">
  <rcc rId="7" ua="false" sId="3">
    <oc r="A1" t="inlineStr">
      <is>
        <r>
          <rPr>
            <sz val="11"/>
            <rFont val="Calibri"/>
            <family val="0"/>
            <charset val="1"/>
          </rPr>
          <t xml:space="preserve">SCHEDA PER LA PREDISPOSIZIONE ENTRO IL  31/01/2019 DELLA RELAZIONE ANNUALE DEL RESPONSABILE DELLA PREVENZIONE DELLA CORRUZIONE E DELLA TRASPARENZA
La presente scheda è compilata dal RPCT delle pubbliche amministrazioni relativamente all'attuazione del PTPC 2018 e pubblicata sul sito istituzionale dell'amministrazione.
Le società e gli altri enti di diritto privato in controllo pubblico nonché gli enti pubblici economici utilizzano, per quanto compatibile, la presente scheda con riferimento alle misure anticorruzione adottate in base al PNA 2013, al successivo Aggiornamento del 2015 (Determinazione n. 12 del 28 ottobre 2015), al PNA 2016 (Delibera n. 831 del 3 agosto 2016) alle Linee Guida ANAC di cui alla determinazione n. 1134/2017, all'Aggiornamento 2017 del PNA (Delibera n. 1208 del 22 novembre 2017).
</t>
        </r>
      </is>
    </oc>
    <nc r="A1" t="inlineStr">
      <is>
        <r>
          <rPr>
            <sz val="11"/>
            <rFont val="Calibri"/>
            <family val="0"/>
            <charset val="1"/>
          </rPr>
          <t xml:space="preserve">SCHEDA PER LA PREDISPOSIZIONE ENTRO IL  31/01/2019 DELLA RELAZIONE ANNUALE DEL RESPONSABILE DELLA PREVENZIONE DELLA CORRUZIONE E DELLA TRASPARENZA
La presente scheda è compilata dal RPCT delle pubbliche amministrazioni relativamente all'attuazione del PTPC 2018 e pubblicata sul sito istituzionale dell'amministrazione.
Le società e gli altri enti di diritto privato in controllo pubblico nonché gli enti pubblici economici utilizzano, per quanto compatibile, la presente scheda con riferimento alle misure anticorruzione adottate in base al PNA 2013, al successivo Aggiornamento del 2015 (Determinazione n. 12 del 28 ottobre 2015), al PNA 2016 (Delibera n. 831 del 3 agosto 2016) alle Linee Guida ANAC di cui alla determinazione n. 1134/2017, all'Aggiornamento 2017 del PNA (Delibera n. 1208 del 22 novembre 2017).
</t>
        </r>
      </is>
    </nc>
  </rcc>
  <rcc rId="8" ua="false" sId="3">
    <oc r="B88" t="inlineStr">
      <is>
        <r>
          <rPr>
            <sz val="11"/>
            <rFont val="Calibri"/>
            <family val="0"/>
            <charset val="1"/>
          </rPr>
          <t xml:space="preserve">Sì (riportare i dati quantitativi di cui si dispone relativi alla rotazione dei dirigenti, dei funzionari e del restante personale)</t>
        </r>
      </is>
    </oc>
    <nc r="B88" t="inlineStr">
      <is>
        <r>
          <rPr>
            <sz val="11"/>
            <rFont val="Calibri"/>
            <family val="0"/>
            <charset val="1"/>
          </rPr>
          <t xml:space="preserve">Sì (riportare i dati quantitativi di cui si dispone relativi alla rotazione dei dirigenti, dei funzionari e del restante personale)</t>
        </r>
      </is>
    </nc>
  </rcc>
  <rcc rId="9" ua="false" sId="3">
    <oc r="B116" t="inlineStr">
      <is>
        <r>
          <rPr>
            <sz val="11"/>
            <rFont val="Calibri"/>
            <family val="0"/>
            <charset val="1"/>
          </rPr>
          <t xml:space="preserve">Indicare se è stata attivata una procedura per la raccolta (eliminare e sostituire con - l'inoltro e la gestione) di segnalazione di illeciti da parte di dipendenti pubblici dell’amministrazione:</t>
        </r>
      </is>
    </oc>
    <nc r="B116" t="inlineStr">
      <is>
        <r>
          <rPr>
            <sz val="11"/>
            <rFont val="Calibri"/>
            <family val="0"/>
            <charset val="1"/>
          </rPr>
          <t xml:space="preserve">Indicare se è stata attivata una procedura per l'inoltro e la gestione di segnalazione di illeciti da parte di dipendenti pubblici dell’amministrazione:</t>
        </r>
      </is>
    </nc>
  </rcc>
  <rcc rId="10" ua="false" sId="2">
    <oc r="B5" t="inlineStr">
      <is>
        <r>
          <rPr>
            <sz val="11"/>
            <rFont val="Calibri"/>
            <family val="0"/>
            <charset val="1"/>
          </rPr>
          <t xml:space="preserve">Ruolo del RPC - Valutazione sintetica del ruolo di impulso e coordinamento del RPC rispetto all’attuazione del PTPC individuando i fattori che ne hanno supportato l’azione</t>
        </r>
      </is>
    </oc>
    <nc r="B5" t="inlineStr">
      <is>
        <r>
          <rPr>
            <sz val="11"/>
            <rFont val="Calibri"/>
            <family val="0"/>
            <charset val="1"/>
          </rPr>
          <t xml:space="preserve">Ruolo del RPCT - Valutazione sintetica del ruolo di impulso e coordinamento del RPCT rispetto all’attuazione del PTPC individuando i fattori che ne hanno supportato l’azione</t>
        </r>
      </is>
    </nc>
  </rcc>
  <rcc rId="11" ua="false" sId="2">
    <oc r="B6" t="inlineStr">
      <is>
        <r>
          <rPr>
            <sz val="11"/>
            <rFont val="Calibri"/>
            <family val="0"/>
            <charset val="1"/>
          </rPr>
          <t xml:space="preserve">Aspetti critici del ruolo del RPC - Illustrare i fattori che hanno ostacolato l’azione di impulso e coordinamento del RPC rispetto all’attuazione del PTPC</t>
        </r>
      </is>
    </oc>
    <nc r="B6" t="inlineStr">
      <is>
        <r>
          <rPr>
            <sz val="11"/>
            <rFont val="Calibri"/>
            <family val="0"/>
            <charset val="1"/>
          </rPr>
          <t xml:space="preserve">Aspetti critici del ruolo del RPCT - Illustrare i fattori che hanno ostacolato l’azione di impulso e coordinamento del RPCT rispetto all’attuazione del PTPC</t>
        </r>
      </is>
    </nc>
  </rcc>
  <rcc rId="12" ua="false" sId="1">
    <oc r="C1" t="inlineStr">
      <is>
        <r>
          <rPr>
            <sz val="11"/>
            <rFont val="Calibri"/>
            <family val="0"/>
            <charset val="1"/>
          </rPr>
          <t xml:space="preserve">Nome RPC </t>
        </r>
      </is>
    </oc>
    <nc r="C1" t="inlineStr">
      <is>
        <r>
          <rPr>
            <sz val="11"/>
            <rFont val="Calibri"/>
            <family val="0"/>
            <charset val="1"/>
          </rPr>
          <t xml:space="preserve">Nome RPCT</t>
        </r>
      </is>
    </nc>
  </rcc>
  <rcc rId="13" ua="false" sId="1">
    <oc r="D1" t="inlineStr">
      <is>
        <r>
          <rPr>
            <sz val="11"/>
            <rFont val="Calibri"/>
            <family val="0"/>
            <charset val="1"/>
          </rPr>
          <t xml:space="preserve">Cognome RPC</t>
        </r>
      </is>
    </oc>
    <nc r="D1" t="inlineStr">
      <is>
        <r>
          <rPr>
            <sz val="11"/>
            <rFont val="Calibri"/>
            <family val="0"/>
            <charset val="1"/>
          </rPr>
          <t xml:space="preserve">Cognome RPCT</t>
        </r>
      </is>
    </nc>
  </rcc>
  <rcc rId="14" ua="false" sId="1">
    <oc r="E1" t="inlineStr">
      <is>
        <r>
          <rPr>
            <sz val="11"/>
            <rFont val="Calibri"/>
            <family val="0"/>
            <charset val="1"/>
          </rPr>
          <t xml:space="preserve">Data di nascita RPC</t>
        </r>
      </is>
    </oc>
    <nc r="E1" t="inlineStr">
      <is>
        <r>
          <rPr>
            <sz val="11"/>
            <rFont val="Calibri"/>
            <family val="0"/>
            <charset val="1"/>
          </rPr>
          <t xml:space="preserve">Data di nascita RPCT</t>
        </r>
      </is>
    </nc>
  </rcc>
  <rcc rId="15" ua="false" sId="1">
    <oc r="F1" t="inlineStr">
      <is>
        <r>
          <rPr>
            <sz val="11"/>
            <rFont val="Calibri"/>
            <family val="0"/>
            <charset val="1"/>
          </rPr>
          <t xml:space="preserve">Qualifica RPC</t>
        </r>
      </is>
    </oc>
    <nc r="F1" t="inlineStr">
      <is>
        <r>
          <rPr>
            <sz val="11"/>
            <rFont val="Calibri"/>
            <family val="0"/>
            <charset val="1"/>
          </rPr>
          <t xml:space="preserve">Qualifica RPCT</t>
        </r>
      </is>
    </nc>
  </rcc>
  <rcc rId="16" ua="false" sId="1">
    <oc r="G1" t="inlineStr">
      <is>
        <r>
          <rPr>
            <sz val="11"/>
            <rFont val="Calibri"/>
            <family val="0"/>
            <charset val="1"/>
          </rPr>
          <t xml:space="preserve">Data inizio incarico di RPC</t>
        </r>
      </is>
    </oc>
    <nc r="G1" t="inlineStr">
      <is>
        <r>
          <rPr>
            <sz val="11"/>
            <rFont val="Calibri"/>
            <family val="0"/>
            <charset val="1"/>
          </rPr>
          <t xml:space="preserve">Data inizio incarico di RPCT</t>
        </r>
      </is>
    </nc>
  </rcc>
  <rcc rId="17" ua="false" sId="1">
    <oc r="H1" t="inlineStr">
      <is>
        <r>
          <rPr>
            <sz val="11"/>
            <rFont val="Calibri"/>
            <family val="0"/>
            <charset val="1"/>
          </rPr>
          <t xml:space="preserve">Il RPC svolge anche le funzioni di Responsabile della trasparenza: (Si/No)</t>
        </r>
      </is>
    </oc>
    <nc r="H1" t="inlineStr">
      <is>
        <r>
          <rPr>
            <sz val="11"/>
            <rFont val="Calibri"/>
            <family val="0"/>
            <charset val="1"/>
          </rPr>
          <t xml:space="preserve">Le funzioni di Responsabile della trasparenza sono svolte da soggetto diverso dal RPC (Si/No)</t>
        </r>
      </is>
    </nc>
  </rcc>
  <rcc rId="18" ua="false" sId="1">
    <oc r="I1" t="inlineStr">
      <is>
        <r>
          <rPr>
            <sz val="11"/>
            <rFont val="Calibri"/>
            <family val="0"/>
            <charset val="1"/>
          </rPr>
          <t xml:space="preserve">Organo d'indirizzo  (solo se RPC manca, anche temporaneamente, per qualunque motivo) </t>
        </r>
      </is>
    </oc>
    <nc r="I1" t="inlineStr">
      <is>
        <r>
          <rPr>
            <sz val="11"/>
            <rFont val="Calibri"/>
            <family val="0"/>
            <charset val="1"/>
          </rPr>
          <t xml:space="preserve">Organo d'indirizzo  (solo se RPCT manca, anche temporaneamente, per qualunque motivo) </t>
        </r>
      </is>
    </nc>
  </rcc>
  <rcc rId="19" ua="false" sId="1">
    <oc r="J1" t="inlineStr">
      <is>
        <r>
          <rPr>
            <sz val="11"/>
            <rFont val="Calibri"/>
            <family val="0"/>
            <charset val="1"/>
          </rPr>
          <t xml:space="preserve">Nome Presidente Organo d'indirizzo (rispondere solo se RPC è vacante) </t>
        </r>
      </is>
    </oc>
    <nc r="J1" t="inlineStr">
      <is>
        <r>
          <rPr>
            <sz val="11"/>
            <rFont val="Calibri"/>
            <family val="0"/>
            <charset val="1"/>
          </rPr>
          <t xml:space="preserve">Nome Presidente Organo d'indirizzo (rispondere solo se RPCT è vacante) </t>
        </r>
      </is>
    </nc>
  </rcc>
  <rcc rId="20" ua="false" sId="1">
    <oc r="K1" t="inlineStr">
      <is>
        <r>
          <rPr>
            <sz val="11"/>
            <rFont val="Calibri"/>
            <family val="0"/>
            <charset val="1"/>
          </rPr>
          <t xml:space="preserve">Cognome Presidente Organo d'indirizzo (solo se RPC è vacante)</t>
        </r>
      </is>
    </oc>
    <nc r="K1" t="inlineStr">
      <is>
        <r>
          <rPr>
            <sz val="11"/>
            <rFont val="Calibri"/>
            <family val="0"/>
            <charset val="1"/>
          </rPr>
          <t xml:space="preserve">Cognome Presidente Organo d'indirizzo (solo se RPCT è vacante)</t>
        </r>
      </is>
    </nc>
  </rcc>
  <rcc rId="21" ua="false" sId="1">
    <oc r="L1" t="inlineStr">
      <is>
        <r>
          <rPr>
            <sz val="11"/>
            <rFont val="Calibri"/>
            <family val="0"/>
            <charset val="1"/>
          </rPr>
          <t xml:space="preserve">Data di nascita Presidente Organo d'indirizzo (solo se RPC è vacante)</t>
        </r>
      </is>
    </oc>
    <nc r="L1" t="inlineStr">
      <is>
        <r>
          <rPr>
            <sz val="11"/>
            <rFont val="Calibri"/>
            <family val="0"/>
            <charset val="1"/>
          </rPr>
          <t xml:space="preserve">Data di nascita Presidente Organo d'indirizzo (solo se RPCT è vacante)</t>
        </r>
      </is>
    </nc>
  </rcc>
  <rcc rId="22" ua="false" sId="1">
    <oc r="M1" t="inlineStr">
      <is>
        <r>
          <rPr>
            <sz val="11"/>
            <rFont val="Calibri"/>
            <family val="0"/>
            <charset val="1"/>
          </rPr>
          <t xml:space="preserve">Motivazione dell'assenza, anche temporanea, del RPC</t>
        </r>
      </is>
    </oc>
    <nc r="M1" t="inlineStr">
      <is>
        <r>
          <rPr>
            <sz val="11"/>
            <rFont val="Calibri"/>
            <family val="0"/>
            <charset val="1"/>
          </rPr>
          <t xml:space="preserve">Motivazione dell'assenza, anche temporanea, del RPCT</t>
        </r>
      </is>
    </nc>
  </rcc>
  <rcc rId="23" ua="false" sId="1">
    <oc r="N1" t="inlineStr">
      <is>
        <r>
          <rPr>
            <sz val="11"/>
            <rFont val="Calibri"/>
            <family val="0"/>
            <charset val="1"/>
          </rPr>
          <t xml:space="preserve">Data inizio vacanza RPC (solo se RPC è vacante)</t>
        </r>
      </is>
    </oc>
    <nc r="N1" t="inlineStr">
      <is>
        <r>
          <rPr>
            <sz val="11"/>
            <rFont val="Calibri"/>
            <family val="0"/>
            <charset val="1"/>
          </rPr>
          <t xml:space="preserve">Data inizio assenza della figura di RPCT (solo se RPCT è vacante)</t>
        </r>
      </is>
    </nc>
  </rcc>
</revisions>
</file>

<file path=xl/revisions/revisionLog5.xml><?xml version="1.0" encoding="utf-8"?>
<revisions xmlns="http://schemas.openxmlformats.org/spreadsheetml/2006/main" xmlns:r="http://schemas.openxmlformats.org/officeDocument/2006/relationships">
  <rcc rId="24" ua="false" sId="3">
    <oc r="D138" t="inlineStr">
      <is>
        <r>
          <rPr>
            <sz val="11"/>
            <rFont val="Calibri"/>
            <family val="0"/>
            <charset val="1"/>
          </rPr>
          <t xml:space="preserve">introduzione Codice Etico con…….?</t>
        </r>
      </is>
    </oc>
    <nc r="D138" t="inlineStr">
      <is>
        <r>
          <rPr>
            <sz val="11"/>
            <rFont val="Calibri"/>
            <family val="0"/>
            <charset val="1"/>
          </rPr>
          <t xml:space="preserve">introduzione Codice Etico quale Allegato al Modello di </t>
        </r>
      </is>
    </nc>
  </rcc>
</revisions>
</file>

<file path=xl/revisions/revisionLog6.xml><?xml version="1.0" encoding="utf-8"?>
<revisions xmlns="http://schemas.openxmlformats.org/spreadsheetml/2006/main" xmlns:r="http://schemas.openxmlformats.org/officeDocument/2006/relationships">
  <rcc rId="25" ua="false" sId="3">
    <oc r="D96" t="inlineStr">
      <is>
        <r>
          <rPr>
            <sz val="11"/>
            <rFont val="Calibri"/>
            <family val="0"/>
            <charset val="1"/>
          </rPr>
          <t xml:space="preserve">mediante autodichiarazioni (controllare n. verifiche)</t>
        </r>
      </is>
    </oc>
    <nc r="D96" t="inlineStr">
      <is>
        <r>
          <rPr>
            <sz val="11"/>
            <rFont val="Calibri"/>
            <family val="0"/>
            <charset val="1"/>
          </rPr>
          <t xml:space="preserve">mediante autodichiarazioni (controllare n. verifiche di violazioni accertate se ce ne sono)</t>
        </r>
      </is>
    </nc>
  </rcc>
  <rcc rId="26" ua="false" sId="3">
    <nc r="C102" t="inlineStr">
      <is>
        <r>
          <rPr>
            <sz val="11"/>
            <rFont val="Calibri"/>
            <family val="0"/>
            <charset val="1"/>
          </rPr>
          <t xml:space="preserve">x</t>
        </r>
      </is>
    </nc>
  </rcc>
  <rcc rId="27" ua="false" sId="3">
    <nc r="D102" t="inlineStr">
      <is>
        <r>
          <rPr>
            <sz val="11"/>
            <rFont val="Calibri"/>
            <family val="0"/>
            <charset val="1"/>
          </rPr>
          <t xml:space="preserve">mediante autodichiarazioni (controllare n. verifiche di violazioni accertate se ce ne sono)</t>
        </r>
      </is>
    </nc>
  </rcc>
</revisions>
</file>

<file path=xl/revisions/revisionLog7.xml><?xml version="1.0" encoding="utf-8"?>
<revisions xmlns="http://schemas.openxmlformats.org/spreadsheetml/2006/main" xmlns:r="http://schemas.openxmlformats.org/officeDocument/2006/relationships">
  <rcc rId="28" ua="false" sId="3">
    <nc r="D20" t="inlineStr">
      <is>
        <r>
          <rPr>
            <sz val="11"/>
            <rFont val="Calibri"/>
            <family val="0"/>
            <charset val="1"/>
          </rPr>
          <t xml:space="preserve">231???</t>
        </r>
      </is>
    </nc>
  </rcc>
  <rcc rId="29" ua="false" sId="3">
    <oc r="D20" t="inlineStr">
      <is>
        <r>
          <rPr>
            <sz val="11"/>
            <rFont val="Calibri"/>
            <family val="0"/>
            <charset val="1"/>
          </rPr>
          <t xml:space="preserve">231???</t>
        </r>
      </is>
    </oc>
    <nc r="D20" t="inlineStr">
      <is>
        <r>
          <rPr>
            <sz val="11"/>
            <rFont val="Calibri"/>
            <family val="0"/>
            <charset val="1"/>
          </rPr>
          <t xml:space="preserve">D.lgs. 231/2001???</t>
        </r>
      </is>
    </nc>
  </rcc>
</revisions>
</file>

<file path=xl/revisions/revisionLog8.xml><?xml version="1.0" encoding="utf-8"?>
<revisions xmlns="http://schemas.openxmlformats.org/spreadsheetml/2006/main" xmlns:r="http://schemas.openxmlformats.org/officeDocument/2006/relationships">
  <rcc rId="30" ua="false" sId="3">
    <oc r="B66" t="inlineStr">
      <is>
        <r>
          <rPr>
            <sz val="11"/>
            <rFont val="Calibri"/>
            <family val="0"/>
            <charset val="1"/>
          </rPr>
          <t xml:space="preserve">No, anche se era previsto dal PTTI con riferimento all’anno 2017</t>
        </r>
      </is>
    </oc>
    <nc r="B66" t="inlineStr">
      <is>
        <r>
          <rPr>
            <sz val="11"/>
            <rFont val="Calibri"/>
            <family val="0"/>
            <charset val="1"/>
          </rPr>
          <t xml:space="preserve">No, anche se era previsto dal PTPC con riferimento all’anno 2017</t>
        </r>
      </is>
    </nc>
  </rcc>
  <rcc rId="31" ua="false" sId="3">
    <oc r="B67" t="inlineStr">
      <is>
        <r>
          <rPr>
            <sz val="11"/>
            <rFont val="Calibri"/>
            <family val="0"/>
            <charset val="1"/>
          </rPr>
          <t xml:space="preserve">No, non era previsto dal PTTI con riferimento all’anno 2017</t>
        </r>
      </is>
    </oc>
    <nc r="B67" t="inlineStr">
      <is>
        <r>
          <rPr>
            <sz val="11"/>
            <rFont val="Calibri"/>
            <family val="0"/>
            <charset val="1"/>
          </rPr>
          <t xml:space="preserve">No, non era previsto dal PTPC con riferimento all’anno 2017</t>
        </r>
      </is>
    </nc>
  </rcc>
</revisions>
</file>

<file path=xl/revisions/revisionLog9.xml><?xml version="1.0" encoding="utf-8"?>
<revisions xmlns="http://schemas.openxmlformats.org/spreadsheetml/2006/main" xmlns:r="http://schemas.openxmlformats.org/officeDocument/2006/relationships">
  <rcc rId="32" ua="false" sId="3">
    <oc r="D108" t="inlineStr">
      <is>
        <r>
          <rPr>
            <sz val="11"/>
            <rFont val="Calibri"/>
            <family val="0"/>
            <charset val="1"/>
          </rPr>
          <t xml:space="preserve">è prevista l’autorizzazione allo svolgimento degli incarichi da parte del Comitato Amministrativo</t>
        </r>
      </is>
    </oc>
    <nc r="D108" t="inlineStr">
      <is>
        <r>
          <rPr>
            <sz val="11"/>
            <rFont val="Calibri"/>
            <family val="0"/>
            <charset val="1"/>
          </rPr>
          <t xml:space="preserve">è prevista l’autorizzazione allo svolgimento di incarichi da parte del Comitato Amministrativo</t>
        </r>
      </is>
    </nc>
  </rcc>
  <rcc rId="33" ua="false" sId="3">
    <nc r="C114" t="inlineStr">
      <is>
        <r>
          <rPr>
            <sz val="11"/>
            <rFont val="Calibri"/>
            <family val="0"/>
            <charset val="1"/>
          </rPr>
          <t xml:space="preserve">x</t>
        </r>
      </is>
    </nc>
  </rcc>
  <rcc rId="34" ua="false" sId="3">
    <nc r="C117" t="inlineStr">
      <is>
        <r>
          <rPr>
            <sz val="11"/>
            <rFont val="Calibri"/>
            <family val="0"/>
            <charset val="1"/>
          </rPr>
          <t xml:space="preserve">x</t>
        </r>
      </is>
    </nc>
  </rcc>
  <rcc rId="35" ua="false" sId="3">
    <nc r="C123" t="inlineStr">
      <is>
        <r>
          <rPr>
            <sz val="11"/>
            <rFont val="Calibri"/>
            <family val="0"/>
            <charset val="1"/>
          </rPr>
          <t xml:space="preserve">x</t>
        </r>
      </is>
    </nc>
  </rcc>
  <rcc rId="36" ua="false" sId="3">
    <nc r="C128" t="inlineStr">
      <is>
        <r>
          <rPr>
            <sz val="11"/>
            <rFont val="Calibri"/>
            <family val="0"/>
            <charset val="1"/>
          </rPr>
          <t xml:space="preserve">x</t>
        </r>
      </is>
    </nc>
  </rcc>
</revisions>
</file>

<file path=xl/revisions/revisionLog10.xml><?xml version="1.0" encoding="utf-8"?>
<revisions xmlns="http://schemas.openxmlformats.org/spreadsheetml/2006/main" xmlns:r="http://schemas.openxmlformats.org/officeDocument/2006/relationships">
  <rcc rId="37" ua="false" sId="1">
    <oc r="H2" t="inlineStr">
      <is>
        <r>
          <rPr>
            <sz val="11"/>
            <rFont val="Calibri"/>
            <family val="0"/>
            <charset val="1"/>
          </rPr>
          <t xml:space="preserve">Si</t>
        </r>
      </is>
    </oc>
    <nc r="H2" t="inlineStr">
      <is>
        <r>
          <rPr>
            <sz val="11"/>
            <rFont val="Calibri"/>
            <family val="0"/>
            <charset val="1"/>
          </rPr>
          <t xml:space="preserve">no</t>
        </r>
      </is>
    </nc>
  </rcc>
</revisions>
</file>

<file path=xl/revisions/revisionLog11.xml><?xml version="1.0" encoding="utf-8"?>
<revisions xmlns="http://schemas.openxmlformats.org/spreadsheetml/2006/main" xmlns:r="http://schemas.openxmlformats.org/officeDocument/2006/relationships">
  <rcc rId="38" ua="false" sId="3">
    <oc r="C17" t="inlineStr">
      <is>
        <r>
          <rPr>
            <sz val="11"/>
            <rFont val="Calibri"/>
            <family val="0"/>
            <charset val="1"/>
          </rPr>
          <t xml:space="preserve">x</t>
        </r>
      </is>
    </oc>
    <nc r="C17"/>
  </rcc>
  <rcc rId="39" ua="false" sId="3">
    <nc r="C20" t="inlineStr">
      <is>
        <r>
          <rPr>
            <sz val="11"/>
            <rFont val="Calibri"/>
            <family val="0"/>
            <charset val="1"/>
          </rPr>
          <t xml:space="preserve">x</t>
        </r>
      </is>
    </nc>
  </rcc>
</revisions>
</file>

<file path=xl/revisions/revisionLog12.xml><?xml version="1.0" encoding="utf-8"?>
<revisions xmlns="http://schemas.openxmlformats.org/spreadsheetml/2006/main" xmlns:r="http://schemas.openxmlformats.org/officeDocument/2006/relationships">
  <rcc rId="40" ua="false" sId="3">
    <nc r="D81" t="inlineStr">
      <is>
        <r>
          <rPr>
            <sz val="11"/>
            <rFont val="Calibri"/>
            <family val="0"/>
            <charset val="1"/>
          </rPr>
          <t xml:space="preserve">Unilab S.r.l. Consulenze Aziendali</t>
        </r>
      </is>
    </nc>
  </rcc>
  <rcc rId="41" ua="false" sId="3">
    <nc r="C82" t="inlineStr">
      <is>
        <r>
          <rPr>
            <sz val="11"/>
            <rFont val="Calibri"/>
            <family val="0"/>
            <charset val="1"/>
          </rPr>
          <t xml:space="preserve">molto buono</t>
        </r>
      </is>
    </nc>
  </rcc>
</revisions>
</file>

<file path=xl/revisions/revisionLog13.xml><?xml version="1.0" encoding="utf-8"?>
<revisions xmlns="http://schemas.openxmlformats.org/spreadsheetml/2006/main" xmlns:r="http://schemas.openxmlformats.org/officeDocument/2006/relationships">
  <rcc rId="42" ua="false" sId="3">
    <oc r="B6" t="inlineStr">
      <is>
        <r>
          <rPr>
            <sz val="11"/>
            <rFont val="Calibri"/>
            <family val="0"/>
            <charset val="1"/>
          </rPr>
          <t xml:space="preserve">No, anche se il monitoraggio era previsto dal PTPC con riferimento all'anno 2017</t>
        </r>
      </is>
    </oc>
    <nc r="B6" t="inlineStr">
      <is>
        <r>
          <rPr>
            <sz val="11"/>
            <rFont val="Calibri"/>
            <family val="0"/>
            <charset val="1"/>
          </rPr>
          <t xml:space="preserve">No, anche se il monitoraggio era previsto dal PTPC con riferimento all'anno 2018</t>
        </r>
      </is>
    </nc>
  </rcc>
  <rcc rId="43" ua="false" sId="3">
    <oc r="B7" t="inlineStr">
      <is>
        <r>
          <rPr>
            <sz val="11"/>
            <rFont val="Calibri"/>
            <family val="0"/>
            <charset val="1"/>
          </rPr>
          <t xml:space="preserve">No, il monitoraggio non era previsto dal PTPC con riferimento all'anno 2017</t>
        </r>
      </is>
    </oc>
    <nc r="B7" t="inlineStr">
      <is>
        <r>
          <rPr>
            <sz val="11"/>
            <rFont val="Calibri"/>
            <family val="0"/>
            <charset val="1"/>
          </rPr>
          <t xml:space="preserve">No, il monitoraggio non era previsto dal PTPC con riferimento all'anno 2018</t>
        </r>
      </is>
    </nc>
  </rcc>
  <rcc rId="44" ua="false" sId="3">
    <oc r="B16" t="inlineStr">
      <is>
        <r>
          <rPr>
            <sz val="11"/>
            <rFont val="Calibri"/>
            <family val="0"/>
            <charset val="1"/>
          </rPr>
          <t xml:space="preserve">Se si sono verificati eventi corruttivi, indicare se nel PTPC 2017 erano state previste misure per il loro contrasto</t>
        </r>
      </is>
    </oc>
    <nc r="B16" t="inlineStr">
      <is>
        <r>
          <rPr>
            <sz val="11"/>
            <rFont val="Calibri"/>
            <family val="0"/>
            <charset val="1"/>
          </rPr>
          <t xml:space="preserve">Se si sono verificati eventi corruttivi, indicare se nel PTPC 2018 erano state previste misure per il loro contrasto</t>
        </r>
      </is>
    </nc>
  </rcc>
  <rcc rId="45" ua="false" sId="3">
    <oc r="B34" t="inlineStr">
      <is>
        <r>
          <rPr>
            <sz val="11"/>
            <rFont val="Calibri"/>
            <family val="0"/>
            <charset val="1"/>
          </rPr>
          <t xml:space="preserve">No, anche se era previsto dal PTPC con riferimento all’anno 2017</t>
        </r>
      </is>
    </oc>
    <nc r="B34" t="inlineStr">
      <is>
        <r>
          <rPr>
            <sz val="11"/>
            <rFont val="Calibri"/>
            <family val="0"/>
            <charset val="1"/>
          </rPr>
          <t xml:space="preserve">No, anche se era previsto dal PTPC con riferimento all’anno 2018</t>
        </r>
      </is>
    </nc>
  </rcc>
  <rcc rId="46" ua="false" sId="3">
    <oc r="B35" t="inlineStr">
      <is>
        <r>
          <rPr>
            <sz val="11"/>
            <rFont val="Calibri"/>
            <family val="0"/>
            <charset val="1"/>
          </rPr>
          <t xml:space="preserve">No, non era previsto dal PTPC con riferimento all’anno 2017</t>
        </r>
      </is>
    </oc>
    <nc r="B35" t="inlineStr">
      <is>
        <r>
          <rPr>
            <sz val="11"/>
            <rFont val="Calibri"/>
            <family val="0"/>
            <charset val="1"/>
          </rPr>
          <t xml:space="preserve">No, non era previsto dal PTPC con riferimento all’anno 2018</t>
        </r>
      </is>
    </nc>
  </rcc>
  <rcc rId="47" ua="false" sId="3">
    <oc r="B47" t="inlineStr">
      <is>
        <r>
          <rPr>
            <sz val="11"/>
            <rFont val="Calibri"/>
            <family val="0"/>
            <charset val="1"/>
          </rPr>
          <t xml:space="preserve">No, anche se la misura era prevista dal PTPC con riferimento all’anno 2017 </t>
        </r>
      </is>
    </oc>
    <nc r="B47" t="inlineStr">
      <is>
        <r>
          <rPr>
            <sz val="11"/>
            <rFont val="Calibri"/>
            <family val="0"/>
            <charset val="1"/>
          </rPr>
          <t xml:space="preserve">No, anche se la misura era prevista dal PTPC con riferimento all’anno 2018 </t>
        </r>
      </is>
    </nc>
  </rcc>
  <rcc rId="48" ua="false" sId="3">
    <oc r="B48" t="inlineStr">
      <is>
        <r>
          <rPr>
            <sz val="11"/>
            <rFont val="Calibri"/>
            <family val="0"/>
            <charset val="1"/>
          </rPr>
          <t xml:space="preserve">No, la misura non era prevista dal PTPC con riferimento all’anno 2017</t>
        </r>
      </is>
    </oc>
    <nc r="B48" t="inlineStr">
      <is>
        <r>
          <rPr>
            <sz val="11"/>
            <rFont val="Calibri"/>
            <family val="0"/>
            <charset val="1"/>
          </rPr>
          <t xml:space="preserve">No, la misura non era prevista dal PTPC con riferimento all’anno 2018</t>
        </r>
      </is>
    </nc>
  </rcc>
  <rcc rId="49" ua="false" sId="3">
    <oc r="B66" t="inlineStr">
      <is>
        <r>
          <rPr>
            <sz val="11"/>
            <rFont val="Calibri"/>
            <family val="0"/>
            <charset val="1"/>
          </rPr>
          <t xml:space="preserve">No, anche se era previsto dal PTPC con riferimento all’anno 2017</t>
        </r>
      </is>
    </oc>
    <nc r="B66" t="inlineStr">
      <is>
        <r>
          <rPr>
            <sz val="11"/>
            <rFont val="Calibri"/>
            <family val="0"/>
            <charset val="1"/>
          </rPr>
          <t xml:space="preserve">No, anche se era previsto dal PTPC con riferimento all’anno 2018</t>
        </r>
      </is>
    </nc>
  </rcc>
  <rcc rId="50" ua="false" sId="3">
    <oc r="B67" t="inlineStr">
      <is>
        <r>
          <rPr>
            <sz val="11"/>
            <rFont val="Calibri"/>
            <family val="0"/>
            <charset val="1"/>
          </rPr>
          <t xml:space="preserve">No, non era previsto dal PTPC con riferimento all’anno 2017</t>
        </r>
      </is>
    </oc>
    <nc r="B67" t="inlineStr">
      <is>
        <r>
          <rPr>
            <sz val="11"/>
            <rFont val="Calibri"/>
            <family val="0"/>
            <charset val="1"/>
          </rPr>
          <t xml:space="preserve">No, non era previsto dal PTPC con riferimento all’anno 2018</t>
        </r>
      </is>
    </nc>
  </rcc>
  <rcc rId="51" ua="false" sId="3">
    <oc r="B72" t="inlineStr">
      <is>
        <r>
          <rPr>
            <sz val="11"/>
            <rFont val="Calibri"/>
            <family val="0"/>
            <charset val="1"/>
          </rPr>
          <t xml:space="preserve">No, anche se la misura era prevista dal PTPC con riferimento all’anno 2017 </t>
        </r>
      </is>
    </oc>
    <nc r="B72" t="inlineStr">
      <is>
        <r>
          <rPr>
            <sz val="11"/>
            <rFont val="Calibri"/>
            <family val="0"/>
            <charset val="1"/>
          </rPr>
          <t xml:space="preserve">No, anche se la misura era prevista dal PTPC con riferimento all’anno 2018 </t>
        </r>
      </is>
    </nc>
  </rcc>
  <rcc rId="52" ua="false" sId="3">
    <oc r="B73" t="inlineStr">
      <is>
        <r>
          <rPr>
            <sz val="11"/>
            <rFont val="Calibri"/>
            <family val="0"/>
            <charset val="1"/>
          </rPr>
          <t xml:space="preserve">No, la misura non era prevista dal PTPC con riferimento all’anno 2017</t>
        </r>
      </is>
    </oc>
    <nc r="B73" t="inlineStr">
      <is>
        <r>
          <rPr>
            <sz val="11"/>
            <rFont val="Calibri"/>
            <family val="0"/>
            <charset val="1"/>
          </rPr>
          <t xml:space="preserve">No, la misura non era prevista dal PTPC con riferimento all’anno 2018</t>
        </r>
      </is>
    </nc>
  </rcc>
  <rcc rId="53" ua="false" sId="3">
    <oc r="B87" t="inlineStr">
      <is>
        <r>
          <rPr>
            <sz val="11"/>
            <rFont val="Calibri"/>
            <family val="0"/>
            <charset val="1"/>
          </rPr>
          <t xml:space="preserve">Indicare se nell'anno 2017 è stata effettuata la rotazione del personale come misura di prevenzione del rischio.</t>
        </r>
      </is>
    </oc>
    <nc r="B87" t="inlineStr">
      <is>
        <r>
          <rPr>
            <sz val="11"/>
            <rFont val="Calibri"/>
            <family val="0"/>
            <charset val="1"/>
          </rPr>
          <t xml:space="preserve">Indicare se nell'anno 2018 è stata effettuata la rotazione del personale come misura di prevenzione del rischio.</t>
        </r>
      </is>
    </nc>
  </rcc>
  <rcc rId="54" ua="false" sId="3">
    <oc r="B89" t="inlineStr">
      <is>
        <r>
          <rPr>
            <sz val="11"/>
            <rFont val="Calibri"/>
            <family val="0"/>
            <charset val="1"/>
          </rPr>
          <t xml:space="preserve">No, anche se la misura era prevista dal PTPC con riferimento all’anno 2017 </t>
        </r>
      </is>
    </oc>
    <nc r="B89" t="inlineStr">
      <is>
        <r>
          <rPr>
            <sz val="11"/>
            <rFont val="Calibri"/>
            <family val="0"/>
            <charset val="1"/>
          </rPr>
          <t xml:space="preserve">No, anche se la misura era prevista dal PTPC con riferimento all’anno 2018 </t>
        </r>
      </is>
    </nc>
  </rcc>
  <rcc rId="55" ua="false" sId="3">
    <oc r="B90" t="inlineStr">
      <is>
        <r>
          <rPr>
            <sz val="11"/>
            <rFont val="Calibri"/>
            <family val="0"/>
            <charset val="1"/>
          </rPr>
          <t xml:space="preserve">No, la misura non era prevista dal PTPC con riferimento all’anno 2017</t>
        </r>
      </is>
    </oc>
    <nc r="B90" t="inlineStr">
      <is>
        <r>
          <rPr>
            <sz val="11"/>
            <rFont val="Calibri"/>
            <family val="0"/>
            <charset val="1"/>
          </rPr>
          <t xml:space="preserve">No, la misura non era prevista dal PTPC con riferimento all’anno 2018</t>
        </r>
      </is>
    </nc>
  </rcc>
  <rcc rId="56" ua="false" sId="3">
    <oc r="B91" t="inlineStr">
      <is>
        <r>
          <rPr>
            <sz val="11"/>
            <rFont val="Calibri"/>
            <family val="0"/>
            <charset val="1"/>
          </rPr>
          <t xml:space="preserve">Indicare se l'ente, nel corso del 2017, è stato interessato da un processo di riorganizzazione (anche se avviato in anni precedenti e concluso o in corso nel 2017)</t>
        </r>
      </is>
    </oc>
    <nc r="B91" t="inlineStr">
      <is>
        <r>
          <rPr>
            <sz val="11"/>
            <rFont val="Calibri"/>
            <family val="0"/>
            <charset val="1"/>
          </rPr>
          <t xml:space="preserve">Indicare se l'ente, nel corso del 2018, è stato interessato da un processo di riorganizzazione (anche se avviato in anni precedenti e concluso o in corso nel 2018)</t>
        </r>
      </is>
    </nc>
  </rcc>
  <rcc rId="57" ua="false" sId="3">
    <oc r="B97" t="inlineStr">
      <is>
        <r>
          <rPr>
            <sz val="11"/>
            <rFont val="Calibri"/>
            <family val="0"/>
            <charset val="1"/>
          </rPr>
          <t xml:space="preserve">No, anche se la misura era prevista dal PTPC con riferimento all’anno 2017 </t>
        </r>
      </is>
    </oc>
    <nc r="B97" t="inlineStr">
      <is>
        <r>
          <rPr>
            <sz val="11"/>
            <rFont val="Calibri"/>
            <family val="0"/>
            <charset val="1"/>
          </rPr>
          <t xml:space="preserve">No, anche se la misura era prevista dal PTPC con riferimento all’anno 2018 </t>
        </r>
      </is>
    </nc>
  </rcc>
  <rcc rId="58" ua="false" sId="3">
    <oc r="B98" t="inlineStr">
      <is>
        <r>
          <rPr>
            <sz val="11"/>
            <rFont val="Calibri"/>
            <family val="0"/>
            <charset val="1"/>
          </rPr>
          <t xml:space="preserve">No, la misura non era prevista dal PTPC con riferimento all’anno 2017</t>
        </r>
      </is>
    </oc>
    <nc r="B98" t="inlineStr">
      <is>
        <r>
          <rPr>
            <sz val="11"/>
            <rFont val="Calibri"/>
            <family val="0"/>
            <charset val="1"/>
          </rPr>
          <t xml:space="preserve">No, la misura non era prevista dal PTPC con riferimento all’anno 2018</t>
        </r>
      </is>
    </nc>
  </rcc>
  <rcc rId="59" ua="false" sId="3">
    <oc r="B103" t="inlineStr">
      <is>
        <r>
          <rPr>
            <sz val="11"/>
            <rFont val="Calibri"/>
            <family val="0"/>
            <charset val="1"/>
          </rPr>
          <t xml:space="preserve">No, anche se la misura era prevista dal PTPC con riferimento all’anno 2017 </t>
        </r>
      </is>
    </oc>
    <nc r="B103" t="inlineStr">
      <is>
        <r>
          <rPr>
            <sz val="11"/>
            <rFont val="Calibri"/>
            <family val="0"/>
            <charset val="1"/>
          </rPr>
          <t xml:space="preserve">No, anche se la misura era prevista dal PTPC con riferimento all’anno 2018 </t>
        </r>
      </is>
    </nc>
  </rcc>
  <rcc rId="60" ua="false" sId="3">
    <oc r="B104" t="inlineStr">
      <is>
        <r>
          <rPr>
            <sz val="11"/>
            <rFont val="Calibri"/>
            <family val="0"/>
            <charset val="1"/>
          </rPr>
          <t xml:space="preserve">No, la misura non era prevista dal PTPC con riferimento all’anno 2017</t>
        </r>
      </is>
    </oc>
    <nc r="B104" t="inlineStr">
      <is>
        <r>
          <rPr>
            <sz val="11"/>
            <rFont val="Calibri"/>
            <family val="0"/>
            <charset val="1"/>
          </rPr>
          <t xml:space="preserve">No, la misura non era prevista dal PTPC con riferimento all’anno 2018</t>
        </r>
      </is>
    </nc>
  </rcc>
  <rcc rId="61" ua="false" sId="3">
    <oc r="B109" t="inlineStr">
      <is>
        <r>
          <rPr>
            <sz val="11"/>
            <rFont val="Calibri"/>
            <family val="0"/>
            <charset val="1"/>
          </rPr>
          <t xml:space="preserve">No, anche se la misura era prevista dal PTPC con riferimento all’anno 2017 </t>
        </r>
      </is>
    </oc>
    <nc r="B109" t="inlineStr">
      <is>
        <r>
          <rPr>
            <sz val="11"/>
            <rFont val="Calibri"/>
            <family val="0"/>
            <charset val="1"/>
          </rPr>
          <t xml:space="preserve">No, anche se la misura era prevista dal PTPC con riferimento all’anno 2018 </t>
        </r>
      </is>
    </nc>
  </rcc>
  <rcc rId="62" ua="false" sId="3">
    <oc r="B110" t="inlineStr">
      <is>
        <r>
          <rPr>
            <sz val="11"/>
            <rFont val="Calibri"/>
            <family val="0"/>
            <charset val="1"/>
          </rPr>
          <t xml:space="preserve">No, la misura non era prevista dal PTPC con riferimento all’anno 2017</t>
        </r>
      </is>
    </oc>
    <nc r="B110" t="inlineStr">
      <is>
        <r>
          <rPr>
            <sz val="11"/>
            <rFont val="Calibri"/>
            <family val="0"/>
            <charset val="1"/>
          </rPr>
          <t xml:space="preserve">No, la misura non era prevista dal PTPC con riferimento all’anno 2018</t>
        </r>
      </is>
    </nc>
  </rcc>
  <rcc rId="63" ua="false" sId="3">
    <oc r="B118" t="inlineStr">
      <is>
        <r>
          <rPr>
            <sz val="11"/>
            <rFont val="Calibri"/>
            <family val="0"/>
            <charset val="1"/>
          </rPr>
          <t xml:space="preserve">No, anche se la misura era prevista dal PTPC con riferimento all’anno 2017</t>
        </r>
      </is>
    </oc>
    <nc r="B118" t="inlineStr">
      <is>
        <r>
          <rPr>
            <sz val="11"/>
            <rFont val="Calibri"/>
            <family val="0"/>
            <charset val="1"/>
          </rPr>
          <t xml:space="preserve">No, anche se la misura era prevista dal PTPC con riferimento all’anno 2018</t>
        </r>
      </is>
    </nc>
  </rcc>
  <rcc rId="64" ua="false" sId="3">
    <oc r="B119" t="inlineStr">
      <is>
        <r>
          <rPr>
            <sz val="11"/>
            <rFont val="Calibri"/>
            <family val="0"/>
            <charset val="1"/>
          </rPr>
          <t xml:space="preserve">No, la misura non era prevista dal PTPC con riferimento all’anno 2017</t>
        </r>
      </is>
    </oc>
    <nc r="B119" t="inlineStr">
      <is>
        <r>
          <rPr>
            <sz val="11"/>
            <rFont val="Calibri"/>
            <family val="0"/>
            <charset val="1"/>
          </rPr>
          <t xml:space="preserve">No, la misura non era prevista dal PTPC con riferimento all’anno 2018</t>
        </r>
      </is>
    </nc>
  </rcc>
  <rcc rId="65" ua="false" sId="3">
    <oc r="B151" t="inlineStr">
      <is>
        <r>
          <rPr>
            <sz val="11"/>
            <rFont val="Calibri"/>
            <family val="0"/>
            <charset val="1"/>
          </rPr>
          <t xml:space="preserve">Indicare se nel corso del 2017 sono pervenute segnalazioni che prefigurano responsabilità disciplinari o penali legate ad eventi corruttivi:</t>
        </r>
      </is>
    </oc>
    <nc r="B151" t="inlineStr">
      <is>
        <r>
          <rPr>
            <sz val="11"/>
            <rFont val="Calibri"/>
            <family val="0"/>
            <charset val="1"/>
          </rPr>
          <t xml:space="preserve">Indicare se nel corso del 2018 sono pervenute segnalazioni che prefigurano responsabilità disciplinari o penali legate ad eventi corruttivi:</t>
        </r>
      </is>
    </nc>
  </rcc>
  <rcc rId="66" ua="false" sId="3">
    <oc r="B154" t="inlineStr">
      <is>
        <r>
          <rPr>
            <sz val="11"/>
            <rFont val="Calibri"/>
            <family val="0"/>
            <charset val="1"/>
          </rPr>
          <t xml:space="preserve">Indicare se nel corso del 2017 sono stati avviati procedimenti disciplinari per fatti penalmente rilevanti a carico dei dipendenti:</t>
        </r>
      </is>
    </oc>
    <nc r="B154" t="inlineStr">
      <is>
        <r>
          <rPr>
            <sz val="11"/>
            <rFont val="Calibri"/>
            <family val="0"/>
            <charset val="1"/>
          </rPr>
          <t xml:space="preserve">Indicare se nel corso del 2018 sono stati avviati procedimenti disciplinari per fatti penalmente rilevanti a carico dei dipendenti:</t>
        </r>
      </is>
    </nc>
  </rcc>
  <rcc rId="67" ua="false" sId="3">
    <oc r="B183" t="inlineStr">
      <is>
        <r>
          <rPr>
            <sz val="11"/>
            <rFont val="Calibri"/>
            <family val="0"/>
            <charset val="1"/>
          </rPr>
          <t xml:space="preserve">Se nel corso del 2017 sono stati avviati procedimenti disciplinari per fatti penalmente rilevanti a carico dei dipendenti, indicare se tali procedimenti hanno dato luogo a sanzioni:</t>
        </r>
      </is>
    </oc>
    <nc r="B183" t="inlineStr">
      <is>
        <r>
          <rPr>
            <sz val="11"/>
            <rFont val="Calibri"/>
            <family val="0"/>
            <charset val="1"/>
          </rPr>
          <t xml:space="preserve">Se nel corso del 2018 sono stati avviati procedimenti disciplinari per fatti penalmente rilevanti a carico dei dipendenti, indicare se tali procedimenti hanno dato luogo a sanzioni:</t>
        </r>
      </is>
    </nc>
  </rcc>
  <rcc rId="68" ua="false" sId="3">
    <oc r="B189" t="inlineStr">
      <is>
        <r>
          <rPr>
            <sz val="11"/>
            <rFont val="Calibri"/>
            <family val="0"/>
            <charset val="1"/>
          </rPr>
          <t xml:space="preserve">Se nel corso del 2017 sono stati avviati procedimenti disciplinari per fatti penalmente rilevanti a carico dei dipendenti, indicare se i fatti penalmente rilevanti sono riconducibili a reati relativi a eventi corruttivi (Indicare il numero di procedimenti per ciascuna tipologia; lo stesso procedimento può essere riconducibile a più reati):</t>
        </r>
      </is>
    </oc>
    <nc r="B189" t="inlineStr">
      <is>
        <r>
          <rPr>
            <sz val="11"/>
            <rFont val="Calibri"/>
            <family val="0"/>
            <charset val="1"/>
          </rPr>
          <t xml:space="preserve">Se nel corso del 2018 sono stati avviati procedimenti disciplinari per fatti penalmente rilevanti a carico dei dipendenti, indicare se i fatti penalmente rilevanti sono riconducibili a reati relativi a eventi corruttivi (Indicare il numero di procedimenti per ciascuna tipologia; lo stesso procedimento può essere riconducibile a più reati):</t>
        </r>
      </is>
    </nc>
  </rcc>
  <rcc rId="69" ua="false" sId="3">
    <oc r="A1" t="inlineStr">
      <is>
        <r>
          <rPr>
            <sz val="11"/>
            <rFont val="Calibri"/>
            <family val="0"/>
            <charset val="1"/>
          </rPr>
          <t xml:space="preserve">SCHEDA PER LA PREDISPOSIZIONE ENTRO IL  31/01/2018 DELLA RELAZIONE ANNUALE DEL RESPONSABILE DELLA PREVENZIONE DELLA CORRUZIONE E DELLA TRASPARENZA
La presente scheda è compilata dal RPCT delle pubbliche amministrazioni relativamente all'attuazione del PTPC 2017 e pubblicata sul sito istituzionale dell'amministrazione.
Le società e gli altri enti di diritto privato in controllo pubblico nonché gli enti pubblici economici utilizzano, per quanto compatibile, la presente scheda con riferimento alle misure anticorruzione adottate in base al PNA 2013, successivo aggiornamento del 2015 (Determinazione n. 12 del 28 ottobre 2015), al PNA 2016 (Delibera n. 831 del 3 agosto 2016) e alle Linee Guida ANAC di cui alla determinazione n. 8/2015, secondo quanto previsto dalle disposizioni transitorie.</t>
        </r>
      </is>
    </oc>
    <nc r="A1" t="inlineStr">
      <is>
        <r>
          <rPr>
            <sz val="11"/>
            <rFont val="Calibri"/>
            <family val="0"/>
            <charset val="1"/>
          </rPr>
          <t xml:space="preserve">SCHEDA PER LA PREDISPOSIZIONE ENTRO IL  31/01/2018 DELLA RELAZIONE ANNUALE DEL RESPONSABILE DELLA PREVENZIONE DELLA CORRUZIONE E DELLA TRASPARENZA
La presente scheda è compilata dal RPCT delle pubbliche amministrazioni relativamente all'attuazione del PTPC 2018 e pubblicata sul sito istituzionale dell'amministrazione.
Le società e gli altri enti di diritto privato in controllo pubblico nonché gli enti pubblici economici utilizzano, per quanto compatibile, la presente scheda con riferimento alle misure anticorruzione adottate in base al PNA 2013, al successivo aggiornamento del 2015 (Determinazione n. 12 del 28 ottobre 2015), al PNA 2016 (Delibera n. 831 del 3 agosto 2016)alle Linee Guida ANAC di cui alla determinazione n. 1134/2017, all'aggiornamento 2017 del PNA (Delibera n. 1208 del 22 novembre 2017).
</t>
        </r>
      </is>
    </nc>
  </rcc>
</revisions>
</file>

<file path=xl/revisions/revisionLog14.xml><?xml version="1.0" encoding="utf-8"?>
<revisions xmlns="http://schemas.openxmlformats.org/spreadsheetml/2006/main" xmlns:r="http://schemas.openxmlformats.org/officeDocument/2006/relationships">
  <rcc rId="70" ua="false" sId="3">
    <oc r="D138" t="inlineStr">
      <is>
        <r>
          <rPr>
            <sz val="11"/>
            <rFont val="Calibri"/>
            <family val="0"/>
            <charset val="1"/>
          </rPr>
          <t xml:space="preserve">introduzione Codice Etico quale Allegato al Modello di </t>
        </r>
      </is>
    </oc>
    <nc r="D138" t="inlineStr">
      <is>
        <r>
          <rPr>
            <sz val="11"/>
            <rFont val="Calibri"/>
            <family val="0"/>
            <charset val="1"/>
          </rPr>
          <t xml:space="preserve">introduzione Codice Etico quale Allegato al Modello di organizzazione, gestione e controllo ai sensi dell’art. 6, comma 3, del D.Lgs. 8 giugno 2001 n. 231” approvato con deliberazione C.D.A. n. 2/2018CDA verb. n. 10/CDA del 06/04/2018</t>
        </r>
      </is>
    </nc>
  </rcc>
  <rcc rId="71" ua="false" sId="3">
    <oc r="D138" t="inlineStr">
      <is>
        <r>
          <rPr>
            <sz val="11"/>
            <rFont val="Calibri"/>
            <family val="0"/>
            <charset val="1"/>
          </rPr>
          <t xml:space="preserve">introduzione Codice Etico quale Allegato al Modello di organizzazione, gestione e controllo ai sensi dell’art. 6, comma 3, del D.Lgs. 8 giugno 2001 n. 231” approvato con deliberazione C.D.A. n. 2/2018CDA verb. n. 10/CDA del 06/04/2018</t>
        </r>
      </is>
    </oc>
    <nc r="D138" t="inlineStr">
      <is>
        <r>
          <rPr>
            <sz val="11"/>
            <rFont val="Calibri"/>
            <family val="0"/>
            <charset val="1"/>
          </rPr>
          <t xml:space="preserve"> Codice Etico quale Allegato al Modello di organizzazione, gestione e controllo ai sensi dell’art. 6, comma 3, del D.Lgs. 8 giugno 2001 n. 231” approvato con deliberazione C.D.A. n. 2/2018CDA verb. n. 10/CDA del 06/04/2018</t>
        </r>
      </is>
    </nc>
  </rcc>
</revisions>
</file>

<file path=xl/revisions/revisionLog15.xml><?xml version="1.0" encoding="utf-8"?>
<revisions xmlns="http://schemas.openxmlformats.org/spreadsheetml/2006/main" xmlns:r="http://schemas.openxmlformats.org/officeDocument/2006/relationships">
  <rcc rId="72" ua="false" sId="3">
    <nc r="C99" t="inlineStr">
      <is>
        <r>
          <rPr>
            <sz val="11"/>
            <rFont val="Calibri"/>
            <family val="0"/>
            <charset val="1"/>
          </rPr>
          <t xml:space="preserve">buono</t>
        </r>
      </is>
    </nc>
  </rcc>
</revisions>
</file>

<file path=xl/revisions/revisionLog16.xml><?xml version="1.0" encoding="utf-8"?>
<revisions xmlns="http://schemas.openxmlformats.org/spreadsheetml/2006/main" xmlns:r="http://schemas.openxmlformats.org/officeDocument/2006/relationships">
  <rcc rId="73" ua="false" sId="3">
    <oc r="A1" t="inlineStr">
      <is>
        <r>
          <rPr>
            <sz val="11"/>
            <rFont val="Calibri"/>
            <family val="0"/>
            <charset val="1"/>
          </rPr>
          <t xml:space="preserve">SCHEDA PER LA PREDISPOSIZIONE ENTRO IL  31/01/2018 DELLA RELAZIONE ANNUALE DEL RESPONSABILE DELLA PREVENZIONE DELLA CORRUZIONE E DELLA TRASPARENZA
La presente scheda è compilata dal RPCT delle pubbliche amministrazioni relativamente all'attuazione del PTPC 2018 e pubblicata sul sito istituzionale dell'amministrazione.
Le società e gli altri enti di diritto privato in controllo pubblico nonché gli enti pubblici economici utilizzano, per quanto compatibile, la presente scheda con riferimento alle misure anticorruzione adottate in base al PNA 2013, al successivo aggiornamento del 2015 (Determinazione n. 12 del 28 ottobre 2015), al PNA 2016 (Delibera n. 831 del 3 agosto 2016)alle Linee Guida ANAC di cui alla determinazione n. 1134/2017, all'aggiornamento 2017 del PNA (Delibera n. 1208 del 22 novembre 2017).
</t>
        </r>
      </is>
    </oc>
    <nc r="A1" t="inlineStr">
      <is>
        <r>
          <rPr>
            <sz val="11"/>
            <rFont val="Calibri"/>
            <family val="0"/>
            <charset val="1"/>
          </rPr>
          <t xml:space="preserve">SCHEDA PER LA PREDISPOSIZIONE ENTRO IL  31/01/2018 DELLA RELAZIONE ANNUALE DEL RESPONSABILE DELLA PREVENZIONE DELLA CORRUZIONE E DELLA TRASPARENZA
La presente scheda è compilata dal RPCT delle pubbliche amministrazioni relativamente all'attuazione del PTPC 2018 e pubblicata sul sito istituzionale dell'amministrazione.
Le società e gli altri enti di diritto privato in controllo pubblico nonché gli enti pubblici economici utilizzano, per quanto compatibile, la presente scheda con riferimento alle misure anticorruzione adottate in base al PNA 2013, al successivo aggiornamento del 2015 (Determinazione n. 12 del 28 ottobre 2015), al PNA 2016 (Delibera n. 831 del 3 agosto 2016)alle Linee Guida ANAC di cui alla determinazione n. 1134/2017, all'aggiornamento 2017 del PNA (Delibera n. 1208 del 22 novembre 2017).
</t>
        </r>
      </is>
    </nc>
  </rcc>
</revisions>
</file>

<file path=xl/revisions/revisionLog17.xml><?xml version="1.0" encoding="utf-8"?>
<revisions xmlns="http://schemas.openxmlformats.org/spreadsheetml/2006/main" xmlns:r="http://schemas.openxmlformats.org/officeDocument/2006/relationships">
  <rcc rId="74" ua="false" sId="3">
    <oc r="B6" t="inlineStr">
      <is>
        <r>
          <rPr>
            <sz val="11"/>
            <rFont val="Calibri"/>
            <family val="0"/>
            <charset val="1"/>
          </rPr>
          <t xml:space="preserve">No, anche se il monitoraggio era previsto dal PTPC con riferimento all'anno 2016 </t>
        </r>
      </is>
    </oc>
    <nc r="B6" t="inlineStr">
      <is>
        <r>
          <rPr>
            <sz val="11"/>
            <rFont val="Calibri"/>
            <family val="0"/>
            <charset val="1"/>
          </rPr>
          <t xml:space="preserve">No, anche se il monitoraggio era previsto dal PTPC con riferimento all'anno 2017</t>
        </r>
      </is>
    </nc>
  </rcc>
  <rcc rId="75" ua="false" sId="3">
    <oc r="B7" t="inlineStr">
      <is>
        <r>
          <rPr>
            <sz val="11"/>
            <rFont val="Calibri"/>
            <family val="0"/>
            <charset val="1"/>
          </rPr>
          <t xml:space="preserve">No, il monitoraggio non era previsto dal PTPC con riferimento all'anno 2016 </t>
        </r>
      </is>
    </oc>
    <nc r="B7" t="inlineStr">
      <is>
        <r>
          <rPr>
            <sz val="11"/>
            <rFont val="Calibri"/>
            <family val="0"/>
            <charset val="1"/>
          </rPr>
          <t xml:space="preserve">No, il monitoraggio non era previsto dal PTPC con riferimento all'anno 2017</t>
        </r>
      </is>
    </nc>
  </rcc>
  <rcc rId="76" ua="false" sId="3">
    <oc r="B16" t="inlineStr">
      <is>
        <r>
          <rPr>
            <sz val="11"/>
            <rFont val="Calibri"/>
            <family val="0"/>
            <charset val="1"/>
          </rPr>
          <t xml:space="preserve">Se si sono verificati eventi corruttivi, indicare se nel PTPC 2016 erano state previste misure per il loro contrasto</t>
        </r>
      </is>
    </oc>
    <nc r="B16" t="inlineStr">
      <is>
        <r>
          <rPr>
            <sz val="11"/>
            <rFont val="Calibri"/>
            <family val="0"/>
            <charset val="1"/>
          </rPr>
          <t xml:space="preserve">Se si sono verificati eventi corruttivi, indicare se nel PTPC 2017 erano state previste misure per il loro contrasto</t>
        </r>
      </is>
    </nc>
  </rcc>
  <rcc rId="77" ua="false" sId="3">
    <oc r="B34" t="inlineStr">
      <is>
        <r>
          <rPr>
            <sz val="11"/>
            <rFont val="Calibri"/>
            <family val="0"/>
            <charset val="1"/>
          </rPr>
          <t xml:space="preserve">No, anche se era previsto dal PTPC con riferimento all’anno 2016 </t>
        </r>
      </is>
    </oc>
    <nc r="B34" t="inlineStr">
      <is>
        <r>
          <rPr>
            <sz val="11"/>
            <rFont val="Calibri"/>
            <family val="0"/>
            <charset val="1"/>
          </rPr>
          <t xml:space="preserve">No, anche se era previsto dal PTPC con riferimento all’anno 2017</t>
        </r>
      </is>
    </nc>
  </rcc>
  <rcc rId="78" ua="false" sId="3">
    <oc r="B35" t="inlineStr">
      <is>
        <r>
          <rPr>
            <sz val="11"/>
            <rFont val="Calibri"/>
            <family val="0"/>
            <charset val="1"/>
          </rPr>
          <t xml:space="preserve">No, non era previsto dal PTPC con riferimento all’anno 2016</t>
        </r>
      </is>
    </oc>
    <nc r="B35" t="inlineStr">
      <is>
        <r>
          <rPr>
            <sz val="11"/>
            <rFont val="Calibri"/>
            <family val="0"/>
            <charset val="1"/>
          </rPr>
          <t xml:space="preserve">No, non era previsto dal PTPC con riferimento all’anno 2017</t>
        </r>
      </is>
    </nc>
  </rcc>
  <rcc rId="79" ua="false" sId="3">
    <oc r="B47" t="inlineStr">
      <is>
        <r>
          <rPr>
            <sz val="11"/>
            <rFont val="Calibri"/>
            <family val="0"/>
            <charset val="1"/>
          </rPr>
          <t xml:space="preserve">No, anche se la misura era prevista dal PTTI con riferimento all’anno 2016 </t>
        </r>
      </is>
    </oc>
    <nc r="B47" t="inlineStr">
      <is>
        <r>
          <rPr>
            <sz val="11"/>
            <rFont val="Calibri"/>
            <family val="0"/>
            <charset val="1"/>
          </rPr>
          <t xml:space="preserve">No, anche se la misura era prevista dal PTTI con riferimento all’anno 2017 </t>
        </r>
      </is>
    </nc>
  </rcc>
  <rcc rId="80" ua="false" sId="3">
    <oc r="B48" t="inlineStr">
      <is>
        <r>
          <rPr>
            <sz val="11"/>
            <rFont val="Calibri"/>
            <family val="0"/>
            <charset val="1"/>
          </rPr>
          <t xml:space="preserve">No, la misura non era prevista dal PTTI con riferimento all’anno 2016</t>
        </r>
      </is>
    </oc>
    <nc r="B48" t="inlineStr">
      <is>
        <r>
          <rPr>
            <sz val="11"/>
            <rFont val="Calibri"/>
            <family val="0"/>
            <charset val="1"/>
          </rPr>
          <t xml:space="preserve">No, la misura non era prevista dal PTTI con riferimento all’anno 2017</t>
        </r>
      </is>
    </nc>
  </rcc>
  <rcc rId="81" ua="false" sId="3">
    <oc r="B66" t="inlineStr">
      <is>
        <r>
          <rPr>
            <sz val="11"/>
            <rFont val="Calibri"/>
            <family val="0"/>
            <charset val="1"/>
          </rPr>
          <t xml:space="preserve">No, anche se era previsto dal PTTI con riferimento all’anno 2016</t>
        </r>
      </is>
    </oc>
    <nc r="B66" t="inlineStr">
      <is>
        <r>
          <rPr>
            <sz val="11"/>
            <rFont val="Calibri"/>
            <family val="0"/>
            <charset val="1"/>
          </rPr>
          <t xml:space="preserve">No, anche se era previsto dal PTTI con riferimento all’anno 2017</t>
        </r>
      </is>
    </nc>
  </rcc>
  <rcc rId="82" ua="false" sId="3">
    <oc r="B67" t="inlineStr">
      <is>
        <r>
          <rPr>
            <sz val="11"/>
            <rFont val="Calibri"/>
            <family val="0"/>
            <charset val="1"/>
          </rPr>
          <t xml:space="preserve">No, non era previsto dal PTTI con riferimento all’anno 2016</t>
        </r>
      </is>
    </oc>
    <nc r="B67" t="inlineStr">
      <is>
        <r>
          <rPr>
            <sz val="11"/>
            <rFont val="Calibri"/>
            <family val="0"/>
            <charset val="1"/>
          </rPr>
          <t xml:space="preserve">No, non era previsto dal PTTI con riferimento all’anno 2017</t>
        </r>
      </is>
    </nc>
  </rcc>
  <rcc rId="83" ua="false" sId="3">
    <oc r="B72" t="inlineStr">
      <is>
        <r>
          <rPr>
            <sz val="11"/>
            <rFont val="Calibri"/>
            <family val="0"/>
            <charset val="1"/>
          </rPr>
          <t xml:space="preserve">No, anche se la misura era prevista dal PTPC con riferimento all’anno 2016 </t>
        </r>
      </is>
    </oc>
    <nc r="B72" t="inlineStr">
      <is>
        <r>
          <rPr>
            <sz val="11"/>
            <rFont val="Calibri"/>
            <family val="0"/>
            <charset val="1"/>
          </rPr>
          <t xml:space="preserve">No, anche se la misura era prevista dal PTPC con riferimento all’anno 2017 </t>
        </r>
      </is>
    </nc>
  </rcc>
  <rcc rId="84" ua="false" sId="3">
    <oc r="B73" t="inlineStr">
      <is>
        <r>
          <rPr>
            <sz val="11"/>
            <rFont val="Calibri"/>
            <family val="0"/>
            <charset val="1"/>
          </rPr>
          <t xml:space="preserve">No, la misura non era prevista dal PTPC con riferimento all’anno 2016</t>
        </r>
      </is>
    </oc>
    <nc r="B73" t="inlineStr">
      <is>
        <r>
          <rPr>
            <sz val="11"/>
            <rFont val="Calibri"/>
            <family val="0"/>
            <charset val="1"/>
          </rPr>
          <t xml:space="preserve">No, la misura non era prevista dal PTPC con riferimento all’anno 2017</t>
        </r>
      </is>
    </nc>
  </rcc>
  <rcc rId="85" ua="false" sId="3">
    <oc r="B87" t="inlineStr">
      <is>
        <r>
          <rPr>
            <sz val="11"/>
            <rFont val="Calibri"/>
            <family val="0"/>
            <charset val="1"/>
          </rPr>
          <t xml:space="preserve">Indicare se nell'anno 2016 è stata effettuata la rotazione del personale come misura di prevenzione del rischio.</t>
        </r>
      </is>
    </oc>
    <nc r="B87" t="inlineStr">
      <is>
        <r>
          <rPr>
            <sz val="11"/>
            <rFont val="Calibri"/>
            <family val="0"/>
            <charset val="1"/>
          </rPr>
          <t xml:space="preserve">Indicare se nell'anno 2017 è stata effettuata la rotazione del personale come misura di prevenzione del rischio.</t>
        </r>
      </is>
    </nc>
  </rcc>
  <rcc rId="86" ua="false" sId="3">
    <oc r="B89" t="inlineStr">
      <is>
        <r>
          <rPr>
            <sz val="11"/>
            <rFont val="Calibri"/>
            <family val="0"/>
            <charset val="1"/>
          </rPr>
          <t xml:space="preserve">No, anche se la misura era prevista dal PTPC con riferimento all’anno 2016</t>
        </r>
      </is>
    </oc>
    <nc r="B89" t="inlineStr">
      <is>
        <r>
          <rPr>
            <sz val="11"/>
            <rFont val="Calibri"/>
            <family val="0"/>
            <charset val="1"/>
          </rPr>
          <t xml:space="preserve">No, anche se la misura era prevista dal PTPC con riferimento all’anno 2017 </t>
        </r>
      </is>
    </nc>
  </rcc>
  <rcc rId="87" ua="false" sId="3">
    <oc r="B90" t="inlineStr">
      <is>
        <r>
          <rPr>
            <sz val="11"/>
            <rFont val="Calibri"/>
            <family val="0"/>
            <charset val="1"/>
          </rPr>
          <t xml:space="preserve">No, la misura non era prevista dal PTPC con riferimento all’anno 2016</t>
        </r>
      </is>
    </oc>
    <nc r="B90" t="inlineStr">
      <is>
        <r>
          <rPr>
            <sz val="11"/>
            <rFont val="Calibri"/>
            <family val="0"/>
            <charset val="1"/>
          </rPr>
          <t xml:space="preserve">No, la misura non era prevista dal PTPC con riferimento all’anno 2017</t>
        </r>
      </is>
    </nc>
  </rcc>
  <rcc rId="88" ua="false" sId="3">
    <oc r="B91" t="inlineStr">
      <is>
        <r>
          <rPr>
            <sz val="11"/>
            <rFont val="Calibri"/>
            <family val="0"/>
            <charset val="1"/>
          </rPr>
          <t xml:space="preserve">Indicare se l'ente, nel corso del 2016, è stato interessato da un processo di riorganizzazione (anche se avviato in anni precedenti e concluso o in corso nel 2016)</t>
        </r>
      </is>
    </oc>
    <nc r="B91" t="inlineStr">
      <is>
        <r>
          <rPr>
            <sz val="11"/>
            <rFont val="Calibri"/>
            <family val="0"/>
            <charset val="1"/>
          </rPr>
          <t xml:space="preserve">Indicare se l'ente, nel corso del 2017, è stato interessato da un processo di riorganizzazione (anche se avviato in anni precedenti e concluso o in corso nel 2017)</t>
        </r>
      </is>
    </nc>
  </rcc>
  <rcc rId="89" ua="false" sId="3">
    <oc r="B97" t="inlineStr">
      <is>
        <r>
          <rPr>
            <sz val="11"/>
            <rFont val="Calibri"/>
            <family val="0"/>
            <charset val="1"/>
          </rPr>
          <t xml:space="preserve">No, anche se la misura era prevista dal PTPC con riferimento all’anno 2016 </t>
        </r>
      </is>
    </oc>
    <nc r="B97" t="inlineStr">
      <is>
        <r>
          <rPr>
            <sz val="11"/>
            <rFont val="Calibri"/>
            <family val="0"/>
            <charset val="1"/>
          </rPr>
          <t xml:space="preserve">No, anche se la misura era prevista dal PTPC con riferimento all’anno 2017 </t>
        </r>
      </is>
    </nc>
  </rcc>
  <rcc rId="90" ua="false" sId="3">
    <oc r="B98" t="inlineStr">
      <is>
        <r>
          <rPr>
            <sz val="11"/>
            <rFont val="Calibri"/>
            <family val="0"/>
            <charset val="1"/>
          </rPr>
          <t xml:space="preserve">No, la misura non era prevista dal PTPC con riferimento all’anno 2016</t>
        </r>
      </is>
    </oc>
    <nc r="B98" t="inlineStr">
      <is>
        <r>
          <rPr>
            <sz val="11"/>
            <rFont val="Calibri"/>
            <family val="0"/>
            <charset val="1"/>
          </rPr>
          <t xml:space="preserve">No, la misura non era prevista dal PTPC con riferimento all’anno 2017</t>
        </r>
      </is>
    </nc>
  </rcc>
  <rcc rId="91" ua="false" sId="3">
    <oc r="B103" t="inlineStr">
      <is>
        <r>
          <rPr>
            <sz val="11"/>
            <rFont val="Calibri"/>
            <family val="0"/>
            <charset val="1"/>
          </rPr>
          <t xml:space="preserve">No, anche se la misura era prevista dal PTPC con riferimento all’anno 2016 </t>
        </r>
      </is>
    </oc>
    <nc r="B103" t="inlineStr">
      <is>
        <r>
          <rPr>
            <sz val="11"/>
            <rFont val="Calibri"/>
            <family val="0"/>
            <charset val="1"/>
          </rPr>
          <t xml:space="preserve">No, anche se la misura era prevista dal PTPC con riferimento all’anno 2017 </t>
        </r>
      </is>
    </nc>
  </rcc>
  <rcc rId="92" ua="false" sId="3">
    <oc r="B104" t="inlineStr">
      <is>
        <r>
          <rPr>
            <sz val="11"/>
            <rFont val="Calibri"/>
            <family val="0"/>
            <charset val="1"/>
          </rPr>
          <t xml:space="preserve">No, la misura non era prevista dal PTPC con riferimento all’anno 2016</t>
        </r>
      </is>
    </oc>
    <nc r="B104" t="inlineStr">
      <is>
        <r>
          <rPr>
            <sz val="11"/>
            <rFont val="Calibri"/>
            <family val="0"/>
            <charset val="1"/>
          </rPr>
          <t xml:space="preserve">No, la misura non era prevista dal PTPC con riferimento all’anno 2017</t>
        </r>
      </is>
    </nc>
  </rcc>
  <rcc rId="93" ua="false" sId="3">
    <oc r="B109" t="inlineStr">
      <is>
        <r>
          <rPr>
            <sz val="11"/>
            <rFont val="Calibri"/>
            <family val="0"/>
            <charset val="1"/>
          </rPr>
          <t xml:space="preserve">No, anche se la misura era prevista dal PTPC con riferimento all’anno 2016</t>
        </r>
      </is>
    </oc>
    <nc r="B109" t="inlineStr">
      <is>
        <r>
          <rPr>
            <sz val="11"/>
            <rFont val="Calibri"/>
            <family val="0"/>
            <charset val="1"/>
          </rPr>
          <t xml:space="preserve">No, anche se la misura era prevista dal PTPC con riferimento all’anno 2017 </t>
        </r>
      </is>
    </nc>
  </rcc>
  <rcc rId="94" ua="false" sId="3">
    <oc r="B110" t="inlineStr">
      <is>
        <r>
          <rPr>
            <sz val="11"/>
            <rFont val="Calibri"/>
            <family val="0"/>
            <charset val="1"/>
          </rPr>
          <t xml:space="preserve">No, la misura non era prevista dal PTPC con riferimento all’anno 2016</t>
        </r>
      </is>
    </oc>
    <nc r="B110" t="inlineStr">
      <is>
        <r>
          <rPr>
            <sz val="11"/>
            <rFont val="Calibri"/>
            <family val="0"/>
            <charset val="1"/>
          </rPr>
          <t xml:space="preserve">No, la misura non era prevista dal PTPC con riferimento all’anno 2017</t>
        </r>
      </is>
    </nc>
  </rcc>
  <rcc rId="95" ua="false" sId="3">
    <oc r="B119" t="inlineStr">
      <is>
        <r>
          <rPr>
            <sz val="11"/>
            <rFont val="Calibri"/>
            <family val="0"/>
            <charset val="1"/>
          </rPr>
          <t xml:space="preserve">No, la misura non era prevista dal PTPC con riferimento all’anno 2016</t>
        </r>
      </is>
    </oc>
    <nc r="B119" t="inlineStr">
      <is>
        <r>
          <rPr>
            <sz val="11"/>
            <rFont val="Calibri"/>
            <family val="0"/>
            <charset val="1"/>
          </rPr>
          <t xml:space="preserve">No, la misura non era prevista dal PTPC con riferimento all’anno 2017</t>
        </r>
      </is>
    </nc>
  </rcc>
  <rcc rId="96" ua="false" sId="3">
    <oc r="B118" t="inlineStr">
      <is>
        <r>
          <rPr>
            <sz val="11"/>
            <rFont val="Calibri"/>
            <family val="0"/>
            <charset val="1"/>
          </rPr>
          <t xml:space="preserve">No, anche se la misura era prevista dal PTPC con riferimento all’anno 2016 </t>
        </r>
      </is>
    </oc>
    <nc r="B118" t="inlineStr">
      <is>
        <r>
          <rPr>
            <sz val="11"/>
            <rFont val="Calibri"/>
            <family val="0"/>
            <charset val="1"/>
          </rPr>
          <t xml:space="preserve">No, anche se la misura era prevista dal PTPC con riferimento all’anno 2017</t>
        </r>
      </is>
    </nc>
  </rcc>
  <rcc rId="97" ua="false" sId="3">
    <oc r="B151" t="inlineStr">
      <is>
        <r>
          <rPr>
            <sz val="11"/>
            <rFont val="Calibri"/>
            <family val="0"/>
            <charset val="1"/>
          </rPr>
          <t xml:space="preserve">Indicare se nel corso del 2016 sono pervenute segnalazioni che prefigurano responsabilità disciplinari o penali legate ad eventi corruttivi:</t>
        </r>
      </is>
    </oc>
    <nc r="B151" t="inlineStr">
      <is>
        <r>
          <rPr>
            <sz val="11"/>
            <rFont val="Calibri"/>
            <family val="0"/>
            <charset val="1"/>
          </rPr>
          <t xml:space="preserve">Indicare se nel corso del 2017 sono pervenute segnalazioni che prefigurano responsabilità disciplinari o penali legate ad eventi corruttivi:</t>
        </r>
      </is>
    </nc>
  </rcc>
  <rcc rId="98" ua="false" sId="3">
    <oc r="B154" t="inlineStr">
      <is>
        <r>
          <rPr>
            <sz val="11"/>
            <rFont val="Calibri"/>
            <family val="0"/>
            <charset val="1"/>
          </rPr>
          <t xml:space="preserve">Indicare se nel corso del 2016 sono stati avviati procedimenti disciplinari per fatti penalmente rilevanti a carico dei dipendenti:</t>
        </r>
      </is>
    </oc>
    <nc r="B154" t="inlineStr">
      <is>
        <r>
          <rPr>
            <sz val="11"/>
            <rFont val="Calibri"/>
            <family val="0"/>
            <charset val="1"/>
          </rPr>
          <t xml:space="preserve">Indicare se nel corso del 2017 sono stati avviati procedimenti disciplinari per fatti penalmente rilevanti a carico dei dipendenti:</t>
        </r>
      </is>
    </nc>
  </rcc>
  <rcc rId="99" ua="false" sId="3">
    <oc r="B202" t="inlineStr">
      <is>
        <r>
          <rPr>
            <sz val="11"/>
            <rFont val="Calibri"/>
            <family val="0"/>
            <charset val="1"/>
          </rPr>
          <t xml:space="preserve">Se nel corso del 2016 sono stati avviati procedimenti disciplinari per fatti penalmente rilevanti a carico dei dipendenti, indicare se tali procedimenti hanno dato luogo a sanzioni:</t>
        </r>
      </is>
    </oc>
    <nc r="B202" t="inlineStr">
      <is>
        <r>
          <rPr>
            <sz val="11"/>
            <rFont val="Calibri"/>
            <family val="0"/>
            <charset val="1"/>
          </rPr>
          <t xml:space="preserve">Se nel corso del 2017 sono stati avviati procedimenti disciplinari per fatti penalmente rilevanti a carico dei dipendenti, indicare se tali procedimenti hanno dato luogo a sanzioni:</t>
        </r>
      </is>
    </nc>
  </rcc>
  <rcc rId="100" ua="false" sId="3">
    <oc r="B209" t="inlineStr">
      <is>
        <r>
          <rPr>
            <sz val="11"/>
            <rFont val="Calibri"/>
            <family val="0"/>
            <charset val="1"/>
          </rPr>
          <t xml:space="preserve">Se nel corso del 2016 sono stati avviati procedimenti disciplinari per fatti penalmente rilevanti a carico dei dipendenti, indicare se i fatti penalmente rilevanti sono riconducibili a reati relativi a eventi corruttivi (Indicare il numero di procedimenti per ciascuna tipologia; lo stesso procedimento può essere riconducibile a più reati):</t>
        </r>
      </is>
    </oc>
    <nc r="B209" t="inlineStr">
      <is>
        <r>
          <rPr>
            <sz val="11"/>
            <rFont val="Calibri"/>
            <family val="0"/>
            <charset val="1"/>
          </rPr>
          <t xml:space="preserve">Se nel corso del 2017 sono stati avviati procedimenti disciplinari per fatti penalmente rilevanti a carico dei dipendenti, indicare se i fatti penalmente rilevanti sono riconducibili a reati relativi a eventi corruttivi (Indicare il numero di procedimenti per ciascuna tipologia; lo stesso procedimento può essere riconducibile a più reati):</t>
        </r>
      </is>
    </nc>
  </rcc>
</revisions>
</file>

<file path=xl/revisions/revisionLog18.xml><?xml version="1.0" encoding="utf-8"?>
<revisions xmlns="http://schemas.openxmlformats.org/spreadsheetml/2006/main" xmlns:r="http://schemas.openxmlformats.org/officeDocument/2006/relationships">
  <rcc rId="101" ua="false" sId="3">
    <oc r="D138" t="inlineStr">
      <is>
        <r>
          <rPr>
            <sz val="11"/>
            <rFont val="Calibri"/>
            <family val="0"/>
            <charset val="1"/>
          </rPr>
          <t xml:space="preserve"> Codice Etico quale Allegato al Modello di organizzazione, gestione e controllo ai sensi dell’art. 6, comma 3, del D.Lgs. 8 giugno 2001 n. 231” approvato con deliberazione C.D.A. n. 2/2018CDA verb. n. 10/CDA del 06/04/2018</t>
        </r>
      </is>
    </oc>
    <nc r="D138" t="inlineStr">
      <is>
        <r>
          <rPr>
            <sz val="11"/>
            <rFont val="Calibri"/>
            <family val="0"/>
            <charset val="1"/>
          </rPr>
          <t xml:space="preserve"> Codice Etico e Principi Generali di Comportamento allegati al “Modello di organizzazione, gestione e controllo ai sensi dell’art. 6, comma 3, del D.Lgs. 8 giugno 2001 n. 231” approvato con deliberazione C.D.A. n. 2/2018CDA verb. n. 10/CDA del 06/04/2018</t>
        </r>
      </is>
    </nc>
  </rcc>
</revisions>
</file>

<file path=xl/revisions/revisionLog19.xml><?xml version="1.0" encoding="utf-8"?>
<revisions xmlns="http://schemas.openxmlformats.org/spreadsheetml/2006/main" xmlns:r="http://schemas.openxmlformats.org/officeDocument/2006/relationships">
  <rcc rId="102" ua="false" sId="3">
    <oc r="D26" t="inlineStr">
      <is>
        <r>
          <rPr>
            <sz val="11"/>
            <rFont val="Calibri"/>
            <family val="0"/>
            <charset val="1"/>
          </rPr>
          <t xml:space="preserve">1) Area Amministrativa 2) Area Tecnica 3) Area Agraria ed Ambientale</t>
        </r>
      </is>
    </oc>
    <nc r="D26" t="inlineStr">
      <is>
        <r>
          <rPr>
            <sz val="11"/>
            <rFont val="Calibri"/>
            <family val="0"/>
            <charset val="1"/>
          </rPr>
          <t xml:space="preserve">1) Area Amministrativa 
2) Area Tecnica 
3) Area Agraria ed Ambientale</t>
        </r>
      </is>
    </nc>
  </rcc>
</revisions>
</file>

<file path=xl/revisions/revisionLog20.xml><?xml version="1.0" encoding="utf-8"?>
<revisions xmlns="http://schemas.openxmlformats.org/spreadsheetml/2006/main" xmlns:r="http://schemas.openxmlformats.org/officeDocument/2006/relationships">
  <rcc rId="103" ua="false" sId="3">
    <oc r="C43" t="inlineStr">
      <is>
        <r>
          <rPr>
            <sz val="11"/>
            <rFont val="Calibri"/>
            <family val="0"/>
            <charset val="1"/>
          </rPr>
          <t xml:space="preserve">X</t>
        </r>
      </is>
    </oc>
    <nc r="C43" t="inlineStr">
      <is>
        <r>
          <rPr>
            <sz val="11"/>
            <rFont val="Calibri"/>
            <family val="0"/>
            <charset val="1"/>
          </rPr>
          <t xml:space="preserve">x </t>
        </r>
      </is>
    </nc>
  </rcc>
  <rcc rId="104" ua="false" sId="3">
    <oc r="C43" t="inlineStr">
      <is>
        <r>
          <rPr>
            <sz val="11"/>
            <rFont val="Calibri"/>
            <family val="0"/>
            <charset val="1"/>
          </rPr>
          <t xml:space="preserve">x </t>
        </r>
      </is>
    </oc>
    <nc r="C43"/>
  </rcc>
  <rcc rId="105" ua="false" sId="3">
    <nc r="C43" t="inlineStr">
      <is>
        <r>
          <rPr>
            <sz val="11"/>
            <rFont val="Calibri"/>
            <family val="0"/>
            <charset val="1"/>
          </rPr>
          <t xml:space="preserve">x </t>
        </r>
      </is>
    </nc>
  </rcc>
</revisions>
</file>

<file path=xl/revisions/revisionLog21.xml><?xml version="1.0" encoding="utf-8"?>
<revisions xmlns="http://schemas.openxmlformats.org/spreadsheetml/2006/main" xmlns:r="http://schemas.openxmlformats.org/officeDocument/2006/relationships">
  <rcc rId="106" ua="false" sId="3">
    <nc r="D46" t="inlineStr">
      <is>
        <r>
          <rPr>
            <sz val="11"/>
            <rFont val="Calibri"/>
            <family val="0"/>
            <charset val="1"/>
          </rPr>
          <t xml:space="preserve">affidamenti e termini di pagamento</t>
        </r>
      </is>
    </nc>
  </rcc>
  <rcc rId="107" ua="false" sId="3">
    <nc r="C50" t="inlineStr">
      <is>
        <r>
          <rPr>
            <sz val="11"/>
            <rFont val="Calibri"/>
            <family val="0"/>
            <charset val="1"/>
          </rPr>
          <t xml:space="preserve">x </t>
        </r>
      </is>
    </nc>
  </rcc>
  <rcc rId="108" ua="false" sId="3">
    <nc r="D50" t="inlineStr">
      <is>
        <r>
          <rPr>
            <sz val="11"/>
            <rFont val="Calibri"/>
            <family val="0"/>
            <charset val="1"/>
          </rPr>
          <t xml:space="preserve">chiedi a silvia</t>
        </r>
      </is>
    </nc>
  </rcc>
</revisions>
</file>

<file path=xl/revisions/revisionLog22.xml><?xml version="1.0" encoding="utf-8"?>
<revisions xmlns="http://schemas.openxmlformats.org/spreadsheetml/2006/main" xmlns:r="http://schemas.openxmlformats.org/officeDocument/2006/relationships">
  <rcc rId="109" ua="false" sId="3">
    <oc r="D5" t="inlineStr">
      <is>
        <r>
          <rPr>
            <sz val="11"/>
            <rFont val="Calibri"/>
            <family val="0"/>
            <charset val="1"/>
          </rPr>
          <t xml:space="preserve">…………….</t>
        </r>
      </is>
    </oc>
    <nc r="D5" t="inlineStr">
      <is>
        <r>
          <rPr>
            <sz val="11"/>
            <rFont val="Calibri"/>
            <family val="0"/>
            <charset val="1"/>
          </rPr>
          <t xml:space="preserve">- Gestione Appalti: "Regolamento consortile per l'affidamento di lavori, servizi e forniture</t>
        </r>
      </is>
    </nc>
  </rcc>
</revisions>
</file>

<file path=xl/revisions/revisionLog23.xml><?xml version="1.0" encoding="utf-8"?>
<revisions xmlns="http://schemas.openxmlformats.org/spreadsheetml/2006/main" xmlns:r="http://schemas.openxmlformats.org/officeDocument/2006/relationships">
  <rcc rId="110" ua="false" sId="3">
    <nc r="C27" t="inlineStr">
      <is>
        <r>
          <rPr>
            <sz val="11"/>
            <rFont val="Calibri"/>
            <family val="0"/>
            <charset val="1"/>
          </rPr>
          <t xml:space="preserve">buono</t>
        </r>
      </is>
    </nc>
  </rcc>
</revisions>
</file>

<file path=xl/revisions/revisionLog24.xml><?xml version="1.0" encoding="utf-8"?>
<revisions xmlns="http://schemas.openxmlformats.org/spreadsheetml/2006/main" xmlns:r="http://schemas.openxmlformats.org/officeDocument/2006/relationships">
  <rcc rId="111" ua="false" sId="3">
    <oc r="D5" t="inlineStr">
      <is>
        <r>
          <rPr>
            <sz val="11"/>
            <rFont val="Calibri"/>
            <family val="0"/>
            <charset val="1"/>
          </rPr>
          <t xml:space="preserve">- Gestione Appalti: "Regolamento consortile per l'affidamento di lavori, servizi e forniture</t>
        </r>
      </is>
    </oc>
    <nc r="D5" t="inlineStr">
      <is>
        <r>
          <rPr>
            <sz val="11"/>
            <rFont val="Calibri"/>
            <family val="0"/>
            <charset val="1"/>
          </rPr>
          <t xml:space="preserve"> Gestione Appalti: "Regolamento consortile per l'affidamento di lavori, servizi e forniture di importo inferiore alle soglie comunitarie ai sensi dell’articolo 36 D.Lgs. 18/04/2016 n. 50”; Distribuzione irrigua: “regolamento irriguo” in corso di elaborazione; </t>
        </r>
      </is>
    </nc>
  </rcc>
  <rcc rId="112" ua="false" sId="3">
    <oc r="D5" t="inlineStr">
      <is>
        <r>
          <rPr>
            <sz val="11"/>
            <rFont val="Calibri"/>
            <family val="0"/>
            <charset val="1"/>
          </rPr>
          <t xml:space="preserve"> Gestione Appalti: "Regolamento consortile per l'affidamento di lavori, servizi e forniture di importo inferiore alle soglie comunitarie ai sensi dell’articolo 36 D.Lgs. 18/04/2016 n. 50”; Distribuzione irrigua: “regolamento irriguo” in corso di elaborazione; </t>
        </r>
      </is>
    </oc>
    <nc r="D5" t="inlineStr">
      <is>
        <r>
          <rPr>
            <sz val="11"/>
            <rFont val="Calibri"/>
            <family val="0"/>
            <charset val="1"/>
          </rPr>
          <t xml:space="preserve">Gestione Appalti: "Regolamento consortile per l'affidamento di lavori, servizi e forniture di importo inferiore alle soglie comunitarie ai sensi dell’articolo 36 D.Lgs. 18/04/2016 n. 50”; Distribuzione irrigua: “regolamento irriguo” in corso di elaborazione; </t>
        </r>
      </is>
    </nc>
  </rcc>
</revisions>
</file>

<file path=xl/revisions/revisionLog25.xml><?xml version="1.0" encoding="utf-8"?>
<revisions xmlns="http://schemas.openxmlformats.org/spreadsheetml/2006/main" xmlns:r="http://schemas.openxmlformats.org/officeDocument/2006/relationships">
  <rcc rId="113" ua="false" sId="3">
    <oc r="D38" t="inlineStr">
      <is>
        <r>
          <rPr>
            <sz val="11"/>
            <rFont val="Calibri"/>
            <family val="0"/>
            <charset val="1"/>
          </rPr>
          <t xml:space="preserve">rilascio concessioni; gestione elenco operatori economici per affidamenti sottoasogli di lavori per garantire rotazione e trasparenza</t>
        </r>
      </is>
    </oc>
    <nc r="D38" t="inlineStr">
      <is>
        <r>
          <rPr>
            <sz val="11"/>
            <rFont val="Calibri"/>
            <family val="0"/>
            <charset val="1"/>
          </rPr>
          <t xml:space="preserve">rilascio concessioni; gestione elenco operatori economici per affidamenti sotto soglia di lavori per garantire rotazione e trasparenza</t>
        </r>
      </is>
    </nc>
  </rcc>
</revisions>
</file>

<file path=xl/revisions/revisionLog26.xml><?xml version="1.0" encoding="utf-8"?>
<revisions xmlns="http://schemas.openxmlformats.org/spreadsheetml/2006/main" xmlns:r="http://schemas.openxmlformats.org/officeDocument/2006/relationships">
  <rcc rId="114" ua="false" sId="3">
    <nc r="C62" t="inlineStr">
      <is>
        <r>
          <rPr>
            <sz val="11"/>
            <rFont val="Calibri"/>
            <family val="0"/>
            <charset val="1"/>
          </rPr>
          <t xml:space="preserve">x</t>
        </r>
      </is>
    </nc>
  </rcc>
  <rcc rId="115" ua="false" sId="3">
    <nc r="C65" t="inlineStr">
      <is>
        <r>
          <rPr>
            <sz val="11"/>
            <rFont val="Calibri"/>
            <family val="0"/>
            <charset val="1"/>
          </rPr>
          <t xml:space="preserve">x</t>
        </r>
      </is>
    </nc>
  </rcc>
</revisions>
</file>

<file path=xl/revisions/revisionLog27.xml><?xml version="1.0" encoding="utf-8"?>
<revisions xmlns="http://schemas.openxmlformats.org/spreadsheetml/2006/main" xmlns:r="http://schemas.openxmlformats.org/officeDocument/2006/relationships">
  <rcc rId="116" ua="false" sId="3">
    <oc r="B9" t="inlineStr">
      <is>
        <r>
          <rPr>
            <sz val="11"/>
            <rFont val="Calibri"/>
            <family val="0"/>
            <charset val="1"/>
          </rPr>
          <t xml:space="preserve">Indicare in quali delle seguenti aree si sono verificati eventi corruttivi (più risposte sono possibili)</t>
        </r>
      </is>
    </oc>
    <nc r="B9" t="inlineStr">
      <is>
        <r>
          <rPr>
            <sz val="11"/>
            <rFont val="Calibri"/>
            <family val="0"/>
            <charset val="1"/>
          </rPr>
          <t xml:space="preserve">Indicare in quali delle seguenti aree si sono verificati eventi corruttivi  e indicarne il numero (più risposte sono possibili). (Riportare le fattispecie penali, anche con procedimenti pendenti e gli eventi corruttivi come definiti nel PNA 2013 (§ 2.1), nel PNA 2015 (§ 2.1), determinazone 5/2015 (§ 3)</t>
        </r>
      </is>
    </nc>
  </rcc>
</revisions>
</file>

<file path=xl/revisions/revisionLog28.xml><?xml version="1.0" encoding="utf-8"?>
<revisions xmlns="http://schemas.openxmlformats.org/spreadsheetml/2006/main" xmlns:r="http://schemas.openxmlformats.org/officeDocument/2006/relationships">
  <rcc rId="117" ua="false" sId="3">
    <nc r="C200" t="inlineStr">
      <is>
        <r>
          <rPr>
            <sz val="11"/>
            <rFont val="Calibri"/>
            <family val="0"/>
            <charset val="1"/>
          </rPr>
          <t xml:space="preserve">x</t>
        </r>
      </is>
    </nc>
  </rcc>
</revisions>
</file>

<file path=xl/revisions/revisionLog29.xml><?xml version="1.0" encoding="utf-8"?>
<revisions xmlns="http://schemas.openxmlformats.org/spreadsheetml/2006/main" xmlns:r="http://schemas.openxmlformats.org/officeDocument/2006/relationships">
  <rcc rId="118" ua="false" sId="3">
    <oc r="C40" t="inlineStr">
      <is>
        <r>
          <rPr>
            <sz val="11"/>
            <rFont val="Calibri"/>
            <family val="0"/>
            <charset val="1"/>
          </rPr>
          <t xml:space="preserve">????????</t>
        </r>
      </is>
    </oc>
    <nc r="C40"/>
  </rcc>
</revisions>
</file>

<file path=xl/revisions/revisionLog30.xml><?xml version="1.0" encoding="utf-8"?>
<revisions xmlns="http://schemas.openxmlformats.org/spreadsheetml/2006/main" xmlns:r="http://schemas.openxmlformats.org/officeDocument/2006/relationships">
  <rcc rId="119" ua="false" sId="3">
    <oc r="D38" t="inlineStr">
      <is>
        <r>
          <rPr>
            <sz val="11"/>
            <rFont val="Calibri"/>
            <family val="0"/>
            <charset val="1"/>
          </rPr>
          <t xml:space="preserve">XXXXXXXXXX</t>
        </r>
      </is>
    </oc>
    <nc r="D38" t="inlineStr">
      <is>
        <r>
          <rPr>
            <sz val="11"/>
            <rFont val="Calibri"/>
            <family val="0"/>
            <charset val="1"/>
          </rPr>
          <t xml:space="preserve">rilascio concessioni;</t>
        </r>
      </is>
    </nc>
  </rcc>
</revisions>
</file>

<file path=xl/revisions/revisionLog31.xml><?xml version="1.0" encoding="utf-8"?>
<revisions xmlns="http://schemas.openxmlformats.org/spreadsheetml/2006/main" xmlns:r="http://schemas.openxmlformats.org/officeDocument/2006/relationships">
  <rcc rId="120" ua="false" sId="3">
    <oc r="D38" t="inlineStr">
      <is>
        <r>
          <rPr>
            <sz val="11"/>
            <rFont val="Calibri"/>
            <family val="0"/>
            <charset val="1"/>
          </rPr>
          <t xml:space="preserve">rilascio concessioni;</t>
        </r>
      </is>
    </oc>
    <nc r="D38" t="inlineStr">
      <is>
        <r>
          <rPr>
            <sz val="11"/>
            <rFont val="Calibri"/>
            <family val="0"/>
            <charset val="1"/>
          </rPr>
          <t xml:space="preserve">rilascio concessioni; gestione elenco operatori economici per affidamenti sottoasogli di lavori per garantire rotazione e trasparenza</t>
        </r>
      </is>
    </nc>
  </rcc>
</revisions>
</file>

<file path=xl/revisions/revisionLog32.xml><?xml version="1.0" encoding="utf-8"?>
<revisions xmlns="http://schemas.openxmlformats.org/spreadsheetml/2006/main" xmlns:r="http://schemas.openxmlformats.org/officeDocument/2006/relationships">
  <rcc rId="121" ua="false" sId="3">
    <oc r="D59" t="inlineStr">
      <is>
        <r>
          <rPr>
            <sz val="11"/>
            <rFont val="Calibri"/>
            <family val="0"/>
            <charset val="1"/>
          </rPr>
          <t xml:space="preserve">Area Tecnica</t>
        </r>
      </is>
    </oc>
    <nc r="D59"/>
  </rcc>
</revisions>
</file>

<file path=xl/revisions/revisionLog33.xml><?xml version="1.0" encoding="utf-8"?>
<revisions xmlns="http://schemas.openxmlformats.org/spreadsheetml/2006/main" xmlns:r="http://schemas.openxmlformats.org/officeDocument/2006/relationships">
  <rcc rId="122" ua="false" sId="3">
    <nc r="C40" t="inlineStr">
      <is>
        <r>
          <rPr>
            <sz val="11"/>
            <rFont val="Calibri"/>
            <family val="0"/>
            <charset val="1"/>
          </rPr>
          <t xml:space="preserve">????????</t>
        </r>
      </is>
    </nc>
  </rcc>
</revisions>
</file>

<file path=xl/revisions/revisionLog34.xml><?xml version="1.0" encoding="utf-8"?>
<revisions xmlns="http://schemas.openxmlformats.org/spreadsheetml/2006/main" xmlns:r="http://schemas.openxmlformats.org/officeDocument/2006/relationships">
  <rcc rId="123" ua="false" sId="3">
    <oc r="A1" t="inlineStr">
      <is>
        <r>
          <rPr>
            <sz val="11"/>
            <rFont val="Calibri"/>
            <family val="0"/>
            <charset val="1"/>
          </rPr>
          <t xml:space="preserve">SCHEDA PER LA PREDISPOSIZIONE ENTRO IL  31/01/2018 DELLA RELAZIONE ANNUALE DEL RESPONSABILE DELLA PREVENZIONE DELLA CORRUZIONE E DELLA TRASPARENZA
La presente scheda è compilata dal RPCT delle pubbliche amministrazioni relativamente all'attuazione del PTPC 2018 e pubblicata sul sito istituzionale dell'amministrazione.
Le società e gli altri enti di diritto privato in controllo pubblico nonché gli enti pubblici economici utilizzano, per quanto compatibile, la presente scheda con riferimento alle misure anticorruzione adottate in base al PNA 2013, al successivo aggiornamento del 2015 (Determinazione n. 12 del 28 ottobre 2015), al PNA 2016 (Delibera n. 831 del 3 agosto 2016)alle Linee Guida ANAC di cui alla determinazione n. 1134/2017, all'aggiornamento 2017 del PNA (Delibera n. 1208 del 22 novembre 2017).
</t>
        </r>
      </is>
    </oc>
    <nc r="A1" t="inlineStr">
      <is>
        <r>
          <rPr>
            <sz val="11"/>
            <rFont val="Calibri"/>
            <family val="0"/>
            <charset val="1"/>
          </rPr>
          <t xml:space="preserve">SCHEDA PER LA PREDISPOSIZIONE ENTRO IL  31/01/2019 DELLA RELAZIONE ANNUALE DEL RESPONSABILE DELLA PREVENZIONE DELLA CORRUZIONE E DELLA TRASPARENZA
La presente scheda è compilata dal RPCT delle pubbliche amministrazioni relativamente all'attuazione del PTPC 2018 e pubblicata sul sito istituzionale dell'amministrazione.
Le società e gli altri enti di diritto privato in controllo pubblico nonché gli enti pubblici economici utilizzano, per quanto compatibile, la presente scheda con riferimento alle misure anticorruzione adottate in base al PNA 2013, al successivo Aggiornamento del 2015 (Determinazione n. 12 del 28 ottobre 2015), al PNA 2016 (Delibera n. 831 del 3 agosto 2016)alle Linee Guida ANAC di cui alla determinazione n. 1134/2017, all'Aggiornamento 2017 del PNA (Delibera n. 1208 del 22 novembre 2017).
</t>
        </r>
      </is>
    </nc>
  </rcc>
  <rcc rId="124" ua="false" sId="3">
    <oc r="B9" t="inlineStr">
      <is>
        <r>
          <rPr>
            <sz val="11"/>
            <rFont val="Calibri"/>
            <family val="0"/>
            <charset val="1"/>
          </rPr>
          <t xml:space="preserve">Indicare in quali delle seguenti aree si sono verificati eventi corruttivi  e indicarne il numero (più risposte sono possibili). (Riportare le fattispecie penali, anche con procedimenti pendenti, e gli eventi corruttivi come definiti nel PNA 2013 (§ 2.1), nel PNA 2015 (§ 2.1), nella determinazone 5/2015 (§ 3.) e come mappati nei PTPC delle amministrazioni)</t>
        </r>
      </is>
    </oc>
    <nc r="B9" t="inlineStr">
      <is>
        <r>
          <rPr>
            <sz val="11"/>
            <rFont val="Calibri"/>
            <family val="0"/>
            <charset val="1"/>
          </rPr>
          <t xml:space="preserve">Indicare in quali delle seguenti aree si sono verificati eventi corruttivi  e indicarne il numero (più risposte sono possibili). (Riportare le fattispecie penali, anche con procedimenti pendenti, e gli eventi corruttivi come definiti nel PNA 2013 (§ 2.1), nel PNA 2015 (§ 2.1), nella determinazione 6/2015 (§ 3, lett. a) e come mappati nei PTPC delle amministrazioni)</t>
        </r>
      </is>
    </nc>
  </rcc>
</revisions>
</file>

<file path=xl/revisions/revisionLog35.xml><?xml version="1.0" encoding="utf-8"?>
<revisions xmlns="http://schemas.openxmlformats.org/spreadsheetml/2006/main" xmlns:r="http://schemas.openxmlformats.org/officeDocument/2006/relationships">
  <rcc rId="125" ua="false" sId="3">
    <oc r="C199" t="inlineStr">
      <is>
        <r>
          <rPr>
            <sz val="11"/>
            <rFont val="Calibri"/>
            <family val="0"/>
            <charset val="1"/>
          </rPr>
          <t xml:space="preserve">x</t>
        </r>
      </is>
    </oc>
    <nc r="C199"/>
  </rcc>
</revisions>
</file>

<file path=xl/revisions/revisionLog36.xml><?xml version="1.0" encoding="utf-8"?>
<revisions xmlns="http://schemas.openxmlformats.org/spreadsheetml/2006/main" xmlns:r="http://schemas.openxmlformats.org/officeDocument/2006/relationships">
  <rcc rId="126" ua="false" sId="3">
    <nc r="C5" t="inlineStr">
      <is>
        <r>
          <rPr>
            <sz val="11"/>
            <rFont val="Calibri"/>
            <family val="0"/>
            <charset val="1"/>
          </rPr>
          <t xml:space="preserve">x</t>
        </r>
      </is>
    </nc>
  </rcc>
  <rcc rId="127" ua="false" sId="3">
    <nc r="D5" t="inlineStr">
      <is>
        <r>
          <rPr>
            <sz val="11"/>
            <rFont val="Calibri"/>
            <family val="0"/>
            <charset val="1"/>
          </rPr>
          <t xml:space="preserve">…………….</t>
        </r>
      </is>
    </nc>
  </rcc>
</revisions>
</file>

<file path=xl/revisions/revisionLog37.xml><?xml version="1.0" encoding="utf-8"?>
<revisions xmlns="http://schemas.openxmlformats.org/spreadsheetml/2006/main" xmlns:r="http://schemas.openxmlformats.org/officeDocument/2006/relationships">
  <rcc rId="128" ua="false" sId="3">
    <oc r="D5" t="inlineStr">
      <is>
        <r>
          <rPr>
            <sz val="11"/>
            <rFont val="Calibri"/>
            <family val="0"/>
            <charset val="1"/>
          </rPr>
          <t xml:space="preserve">1) Gestione Appalti: "Regolamento consortile per l'affidamento di lavori, servizi e forniture di importo inferiore alle soglie comunitarie ai sensi dell’articolo 36 D.Lgs. 18/04/2016 n. 50”; 2) Distribuzione irrigua: “regolamento irriguo” in corso di elaborazione; 3) Rilascio concessioni “Regolamento polizia idraulica </t>
        </r>
      </is>
    </oc>
    <nc r="D5" t="inlineStr">
      <is>
        <r>
          <rPr>
            <sz val="11"/>
            <rFont val="Calibri"/>
            <family val="0"/>
            <charset val="1"/>
          </rPr>
          <t xml:space="preserve">1) Gestione Appalti: "Regolamento consortile per l'affidamento di lavori, servizi e forniture di importo inferiore alle soglie comunitarie ai sensi dell’articolo 36 D.Lgs. 18/04/2016 n. 50” approvato con del; 2) Distribuzione irrigua: “regolamento irriguo” in corso di elaborazione; 3) Rilascio concessioni “Regolamento polizia idraulica </t>
        </r>
      </is>
    </nc>
  </rcc>
</revisions>
</file>

<file path=xl/revisions/revisionLog38.xml><?xml version="1.0" encoding="utf-8"?>
<revisions xmlns="http://schemas.openxmlformats.org/spreadsheetml/2006/main" xmlns:r="http://schemas.openxmlformats.org/officeDocument/2006/relationships">
  <rrc rId="129" ua="false" sId="3" eol="0" ref="157:157" action="insertRow"/>
  <rrc rId="130" ua="false" sId="3" eol="0" ref="177:177" action="insertRow"/>
  <rrc rId="131" ua="false" sId="3" eol="0" ref="158:158" action="insertRow"/>
  <rcc rId="132" ua="false" sId="3">
    <nc r="A157" t="inlineStr">
      <is>
        <r>
          <rPr>
            <sz val="11"/>
            <rFont val="Calibri"/>
            <family val="0"/>
            <charset val="1"/>
          </rPr>
          <t xml:space="preserve">12.B.3</t>
        </r>
      </is>
    </nc>
  </rcc>
  <rcc rId="133" ua="false" sId="3">
    <nc r="B158" t="inlineStr">
      <is>
        <r>
          <rPr>
            <sz val="11"/>
            <rFont val="Calibri"/>
            <family val="0"/>
            <charset val="1"/>
          </rPr>
          <t xml:space="preserve">Sì (indicare il numero di procedimenti)</t>
        </r>
      </is>
    </nc>
  </rcc>
  <rcc rId="134" ua="false" sId="3">
    <nc r="B159" t="inlineStr">
      <is>
        <r>
          <rPr>
            <sz val="11"/>
            <rFont val="Calibri"/>
            <family val="0"/>
            <charset val="1"/>
          </rPr>
          <t xml:space="preserve">No</t>
        </r>
      </is>
    </nc>
  </rcc>
  <rcc rId="135" ua="false" sId="3">
    <nc r="B157" t="inlineStr">
      <is>
        <r>
          <rPr>
            <sz val="11"/>
            <rFont val="Calibri"/>
            <family val="0"/>
            <charset val="1"/>
          </rPr>
          <t xml:space="preserve">Indicare se nel corso del 2018 sono stati avviati a carico dei dipendenti procedimenti disciplinari per violazioni del codice di comportamento, anche se non configurano fattispecie penali:</t>
        </r>
      </is>
    </nc>
  </rcc>
  <rcc rId="136" ua="false" sId="3">
    <nc r="A158" t="inlineStr">
      <is>
        <r>
          <rPr>
            <sz val="11"/>
            <rFont val="Calibri"/>
            <family val="0"/>
            <charset val="1"/>
          </rPr>
          <t xml:space="preserve">12.B.4</t>
        </r>
      </is>
    </nc>
  </rcc>
  <rcc rId="137" ua="false" sId="3">
    <nc r="A159" t="inlineStr">
      <is>
        <r>
          <rPr>
            <sz val="11"/>
            <rFont val="Calibri"/>
            <family val="0"/>
            <charset val="1"/>
          </rPr>
          <t xml:space="preserve">12.B.5</t>
        </r>
      </is>
    </nc>
  </rcc>
</revisions>
</file>

<file path=xl/revisions/revisionLog39.xml><?xml version="1.0" encoding="utf-8"?>
<revisions xmlns="http://schemas.openxmlformats.org/spreadsheetml/2006/main" xmlns:r="http://schemas.openxmlformats.org/officeDocument/2006/relationships">
  <rcc rId="138" ua="false" sId="3">
    <nc r="C46" t="inlineStr">
      <is>
        <r>
          <rPr>
            <sz val="11"/>
            <rFont val="Calibri"/>
            <family val="0"/>
            <charset val="1"/>
          </rPr>
          <t xml:space="preserve">X</t>
        </r>
      </is>
    </nc>
  </rcc>
  <rcc rId="139" ua="false" sId="3">
    <oc r="C46" t="inlineStr">
      <is>
        <r>
          <rPr>
            <sz val="11"/>
            <rFont val="Calibri"/>
            <family val="0"/>
            <charset val="1"/>
          </rPr>
          <t xml:space="preserve">X</t>
        </r>
      </is>
    </oc>
    <nc r="C46" t="inlineStr">
      <is>
        <r>
          <rPr>
            <sz val="11"/>
            <rFont val="Calibri"/>
            <family val="0"/>
            <charset val="1"/>
          </rPr>
          <t xml:space="preserve">x </t>
        </r>
      </is>
    </nc>
  </rcc>
</revisions>
</file>

<file path=xl/revisions/revisionLog40.xml><?xml version="1.0" encoding="utf-8"?>
<revisions xmlns="http://schemas.openxmlformats.org/spreadsheetml/2006/main" xmlns:r="http://schemas.openxmlformats.org/officeDocument/2006/relationships">
  <rcc rId="140" ua="false" sId="3">
    <nc r="C54" t="inlineStr">
      <is>
        <r>
          <rPr>
            <sz val="11"/>
            <rFont val="Calibri"/>
            <family val="0"/>
            <charset val="1"/>
          </rPr>
          <t xml:space="preserve">x</t>
        </r>
      </is>
    </nc>
  </rcc>
  <rcc rId="141" ua="false" sId="3">
    <oc r="C54" t="inlineStr">
      <is>
        <r>
          <rPr>
            <sz val="11"/>
            <rFont val="Calibri"/>
            <family val="0"/>
            <charset val="1"/>
          </rPr>
          <t xml:space="preserve">x</t>
        </r>
      </is>
    </oc>
    <nc r="C54" t="inlineStr">
      <is>
        <r>
          <rPr>
            <sz val="11"/>
            <rFont val="Calibri"/>
            <family val="0"/>
            <charset val="1"/>
          </rPr>
          <t xml:space="preserve">x </t>
        </r>
      </is>
    </nc>
  </rcc>
</revisions>
</file>

<file path=xl/revisions/revisionLog41.xml><?xml version="1.0" encoding="utf-8"?>
<revisions xmlns="http://schemas.openxmlformats.org/spreadsheetml/2006/main" xmlns:r="http://schemas.openxmlformats.org/officeDocument/2006/relationships">
  <rcc rId="142" ua="false" sId="3">
    <oc r="B9" t="inlineStr">
      <is>
        <r>
          <rPr>
            <sz val="11"/>
            <rFont val="Calibri"/>
            <family val="0"/>
            <charset val="1"/>
          </rPr>
          <t xml:space="preserve">Indicare in quali delle seguenti aree si sono verificati eventi corruttivi  e indicarne il numero (più risposte sono possibili). (Riportare le fattispecie penali, anche con procedimenti pendenti e gli eventi corruttivi come definiti nel PNA 2013 (§ 2.1), nel PNA 2015 (§ 2.1), determinazone 5/2015 (§ 3)</t>
        </r>
      </is>
    </oc>
    <nc r="B9" t="inlineStr">
      <is>
        <r>
          <rPr>
            <sz val="11"/>
            <rFont val="Calibri"/>
            <family val="0"/>
            <charset val="1"/>
          </rPr>
          <t xml:space="preserve">Indicare in quali delle seguenti aree si sono verificati eventi corruttivi  e indicarne il numero (più risposte sono possibili). (Riportare le fattispecie penali, anche con procedimenti pendenti e gli eventi corruttivi come definiti nel PNA 2013 (§ 2.1), nel PNA 2015 (§ 2.1), nella determinazone 5/2015 (§ 3.) e come mappati nei PTPC delle amministrazioni)</t>
        </r>
      </is>
    </nc>
  </rcc>
  <rcc rId="143" ua="false" sId="3">
    <oc r="B88" t="inlineStr">
      <is>
        <r>
          <rPr>
            <sz val="11"/>
            <rFont val="Calibri"/>
            <family val="0"/>
            <charset val="1"/>
          </rPr>
          <t xml:space="preserve">Sì (riportare i dati quantitativi di cui si dispone relativi alla rotazione dei dirigenti e dei funzionari)</t>
        </r>
      </is>
    </oc>
    <nc r="B88" t="inlineStr">
      <is>
        <r>
          <rPr>
            <sz val="11"/>
            <rFont val="Calibri"/>
            <family val="0"/>
            <charset val="1"/>
          </rPr>
          <t xml:space="preserve">Sì (riportare i dati quantitativi di cui si dispone relativi alla rotazione dei dirigenti, dei funzionari e del restante personale)</t>
        </r>
      </is>
    </nc>
  </rcc>
</revisions>
</file>

<file path=xl/revisions/revisionLog42.xml><?xml version="1.0" encoding="utf-8"?>
<revisions xmlns="http://schemas.openxmlformats.org/spreadsheetml/2006/main" xmlns:r="http://schemas.openxmlformats.org/officeDocument/2006/relationships">
  <rcc rId="144" ua="false" sId="3">
    <nc r="C134" t="inlineStr">
      <is>
        <r>
          <rPr>
            <sz val="11"/>
            <rFont val="Calibri"/>
            <family val="0"/>
            <charset val="1"/>
          </rPr>
          <t xml:space="preserve">x</t>
        </r>
      </is>
    </nc>
  </rcc>
  <rcc rId="145" ua="false" sId="3">
    <nc r="C138" t="inlineStr">
      <is>
        <r>
          <rPr>
            <sz val="11"/>
            <rFont val="Calibri"/>
            <family val="0"/>
            <charset val="1"/>
          </rPr>
          <t xml:space="preserve">x</t>
        </r>
      </is>
    </nc>
  </rcc>
</revisions>
</file>

<file path=xl/revisions/revisionLog43.xml><?xml version="1.0" encoding="utf-8"?>
<revisions xmlns="http://schemas.openxmlformats.org/spreadsheetml/2006/main" xmlns:r="http://schemas.openxmlformats.org/officeDocument/2006/relationships">
  <rcc rId="146" ua="false" sId="3">
    <oc r="D5" t="inlineStr">
      <is>
        <r>
          <rPr>
            <sz val="11"/>
            <rFont val="Calibri"/>
            <family val="0"/>
            <charset val="1"/>
          </rPr>
          <t xml:space="preserve">Gestione Appalti: "Regolamento consortile per l'affidamento di lavori, servizi e forniture di importo inferiore alle soglie comunitarie ai sensi dell’articolo 36 D.Lgs. 18/04/2016 n. 50”; Distribuzione irrigua: “regolamento irriguo” in corso di elaborazione; </t>
        </r>
      </is>
    </oc>
    <nc r="D5" t="inlineStr">
      <is>
        <r>
          <rPr>
            <sz val="11"/>
            <rFont val="Calibri"/>
            <family val="0"/>
            <charset val="1"/>
          </rPr>
          <t xml:space="preserve">1) Gestione Appalti: "Regolamento consortile per l'affidamento di lavori, servizi e forniture di importo inferiore alle soglie comunitarie ai sensi dell’articolo 36 D.Lgs. 18/04/2016 n. 50”; 2) Distribuzione irrigua: “regolamento irriguo” in corso di elaborazione; 3) Rilascio concessioni “Regolamento polizia idraulica </t>
        </r>
      </is>
    </nc>
  </rcc>
</revisions>
</file>

<file path=xl/revisions/revisionLog44.xml><?xml version="1.0" encoding="utf-8"?>
<revisions xmlns="http://schemas.openxmlformats.org/spreadsheetml/2006/main" xmlns:r="http://schemas.openxmlformats.org/officeDocument/2006/relationships">
  <rcc rId="147" ua="false" sId="3">
    <oc r="D5" t="inlineStr">
      <is>
        <r>
          <rPr>
            <sz val="11"/>
            <rFont val="Calibri"/>
            <family val="0"/>
            <charset val="1"/>
          </rPr>
          <t xml:space="preserve">1) Gestione Appalti: "Regolamento consortile per l'affidamento di lavori, servizi e forniture di importo inferiore alle soglie comunitarie ai sensi dell’articolo 36 D.Lgs. 18/04/2016 n. 50” approvato con del; 2) Distribuzione irrigua: “regolamento irriguo” in corso di elaborazione; 3) Rilascio concessioni “Regolamento polizia idraulica </t>
        </r>
      </is>
    </oc>
    <nc r="D5" t="inlineStr">
      <is>
        <r>
          <rPr>
            <sz val="11"/>
            <rFont val="Calibri"/>
            <family val="0"/>
            <charset val="1"/>
          </rPr>
          <t xml:space="preserve">1) Gestione Appalti: "Regolamento consortile per l'affidamento di lavori, servizi e forniture di importo inferiore alle soglie comunitarie ai sensi dell’articolo 36 D.Lgs. 18/04/2016 n. 50” approvato con deliberazione C.D.A. n. 24/2016CDA verb. n. 5/CDA del 02/12/2016; 2) Distribuzione irrigua: Regolamento irriguo in corso di elaborazione; 3) Rilascio concessioni “Regolamento per la conservazione, la polizia delle opere di bonifica e la disciplina delle acque” approvato con deliberazione C.D.A. n. 12/2018CDA verb. n. 12/CDA del 19/10/2018</t>
        </r>
      </is>
    </nc>
  </rcc>
</revisions>
</file>

<file path=xl/revisions/revisionLog45.xml><?xml version="1.0" encoding="utf-8"?>
<revisions xmlns="http://schemas.openxmlformats.org/spreadsheetml/2006/main" xmlns:r="http://schemas.openxmlformats.org/officeDocument/2006/relationships">
  <rcc rId="148" ua="false" sId="3">
    <oc r="D20" t="inlineStr">
      <is>
        <r>
          <rPr>
            <sz val="11"/>
            <rFont val="Calibri"/>
            <family val="0"/>
            <charset val="1"/>
          </rPr>
          <t xml:space="preserve">D.lgs. 231/2001???</t>
        </r>
      </is>
    </oc>
    <nc r="D20" t="inlineStr">
      <is>
        <r>
          <rPr>
            <sz val="11"/>
            <rFont val="Calibri"/>
            <family val="0"/>
            <charset val="1"/>
          </rPr>
          <t xml:space="preserve">attraverso il “Modello di organizzazione, gestione e controllo ai sensi dell’art. 6, comma 3, del D.Lgs. 8 giugno 2001 n. 231” approvato con deliberazione C.D.A. n. 2/2018CDA verb. n. 10/CDA del 06/04/2018</t>
        </r>
      </is>
    </nc>
  </rcc>
</revisions>
</file>

<file path=xl/revisions/revisionLog46.xml><?xml version="1.0" encoding="utf-8"?>
<revisions xmlns="http://schemas.openxmlformats.org/spreadsheetml/2006/main" xmlns:r="http://schemas.openxmlformats.org/officeDocument/2006/relationships">
  <rcc rId="149" ua="false" sId="3">
    <nc r="C33" t="inlineStr">
      <is>
        <r>
          <rPr>
            <sz val="11"/>
            <rFont val="Calibri"/>
            <family val="0"/>
            <charset val="1"/>
          </rPr>
          <t xml:space="preserve">x </t>
        </r>
      </is>
    </nc>
  </rcc>
</revisions>
</file>

<file path=xl/revisions/revisionLog47.xml><?xml version="1.0" encoding="utf-8"?>
<revisions xmlns="http://schemas.openxmlformats.org/spreadsheetml/2006/main" xmlns:r="http://schemas.openxmlformats.org/officeDocument/2006/relationships">
  <rcc rId="150" ua="false" sId="3">
    <nc r="C68" t="inlineStr">
      <is>
        <r>
          <rPr>
            <sz val="11"/>
            <rFont val="Calibri"/>
            <family val="0"/>
            <charset val="1"/>
          </rPr>
          <t xml:space="preserve">buono</t>
        </r>
      </is>
    </nc>
  </rcc>
  <rcc rId="151" ua="false" sId="3">
    <nc r="D68" t="inlineStr">
      <is>
        <r>
          <rPr>
            <sz val="11"/>
            <rFont val="Calibri"/>
            <family val="0"/>
            <charset val="1"/>
          </rPr>
          <t xml:space="preserve">migliorare l’automatismo di caricamento dei dati</t>
        </r>
      </is>
    </nc>
  </rcc>
</revisions>
</file>

<file path=xl/revisions/revisionLog48.xml><?xml version="1.0" encoding="utf-8"?>
<revisions xmlns="http://schemas.openxmlformats.org/spreadsheetml/2006/main" xmlns:r="http://schemas.openxmlformats.org/officeDocument/2006/relationships">
  <rcc rId="152" ua="false" sId="3">
    <nc r="C15" t="inlineStr">
      <is>
        <r>
          <rPr>
            <sz val="11"/>
            <rFont val="Calibri"/>
            <family val="0"/>
            <charset val="1"/>
          </rPr>
          <t xml:space="preserve">x</t>
        </r>
      </is>
    </nc>
  </rcc>
</revisions>
</file>

<file path=xl/revisions/revisionLog49.xml><?xml version="1.0" encoding="utf-8"?>
<revisions xmlns="http://schemas.openxmlformats.org/spreadsheetml/2006/main" xmlns:r="http://schemas.openxmlformats.org/officeDocument/2006/relationships">
  <rcc rId="153" ua="false" sId="3">
    <nc r="C200" t="inlineStr">
      <is>
        <r>
          <rPr>
            <sz val="11"/>
            <rFont val="Calibri"/>
            <family val="0"/>
            <charset val="1"/>
          </rPr>
          <t xml:space="preserve">x</t>
        </r>
      </is>
    </nc>
  </rcc>
  <rcc rId="154" ua="false" sId="3">
    <nc r="C220" t="inlineStr">
      <is>
        <r>
          <rPr>
            <sz val="11"/>
            <rFont val="Calibri"/>
            <family val="0"/>
            <charset val="1"/>
          </rPr>
          <t xml:space="preserve">x</t>
        </r>
      </is>
    </nc>
  </rcc>
  <rcc rId="155" ua="false" sId="3">
    <nc r="C223" t="inlineStr">
      <is>
        <r>
          <rPr>
            <sz val="11"/>
            <rFont val="Calibri"/>
            <family val="0"/>
            <charset val="1"/>
          </rPr>
          <t xml:space="preserve">x</t>
        </r>
      </is>
    </nc>
  </rcc>
  <rcc rId="156" ua="false" sId="3">
    <nc r="C227" t="inlineStr">
      <is>
        <r>
          <rPr>
            <sz val="11"/>
            <rFont val="Calibri"/>
            <family val="0"/>
            <charset val="1"/>
          </rPr>
          <t xml:space="preserve">x</t>
        </r>
      </is>
    </nc>
  </rcc>
</revisions>
</file>

<file path=xl/revisions/revisionLog50.xml><?xml version="1.0" encoding="utf-8"?>
<revisions xmlns="http://schemas.openxmlformats.org/spreadsheetml/2006/main" xmlns:r="http://schemas.openxmlformats.org/officeDocument/2006/relationships">
  <rcc rId="157" ua="false" sId="2">
    <oc r="C3" t="inlineStr">
      <is>
        <r>
          <rPr>
            <sz val="11"/>
            <rFont val="Calibri"/>
            <family val="0"/>
            <charset val="1"/>
          </rPr>
          <t xml:space="preserve">Le misure previste nel PTPC hanno trovato effettiva attuazione attraverso la definizione di procedure chiare, oggettive e informatizzate applicate alle diverse aree di rischio. L’introduzione e l’applicazione del modello 231 durante il 2018 ha costituito un fattore di ulrteriore impulso nell’azione di trasparenza e prevenzione della corruzione nel contesto consortile.</t>
        </r>
      </is>
    </oc>
    <nc r="C3" t="inlineStr">
      <is>
        <r>
          <rPr>
            <sz val="11"/>
            <rFont val="Calibri"/>
            <family val="0"/>
            <charset val="1"/>
          </rPr>
          <t xml:space="preserve">Le misure previste nel PTPC hanno trovato effettiva attuazione attraverso la definizione di procedure chiare, oggettive e informatizzate applicate alle diverse aree di rischio. L’introduzione e l’applicazione del modello 231 durante il 2018 ha costituito un fattore di ulteriore impulso nell’azione di trasparenza e prevenzione della corruzione nel contesto consortile.</t>
        </r>
      </is>
    </nc>
  </rcc>
</revisions>
</file>

<file path=xl/revisions/revisionLog51.xml><?xml version="1.0" encoding="utf-8"?>
<revisions xmlns="http://schemas.openxmlformats.org/spreadsheetml/2006/main" xmlns:r="http://schemas.openxmlformats.org/officeDocument/2006/relationships">
  <rcc rId="158" ua="false" sId="3">
    <oc r="D26" t="inlineStr">
      <is>
        <r>
          <rPr>
            <sz val="11"/>
            <rFont val="Calibri"/>
            <family val="0"/>
            <charset val="1"/>
          </rPr>
          <t xml:space="preserve">vedi PTPC</t>
        </r>
      </is>
    </oc>
    <nc r="D26" t="inlineStr">
      <is>
        <r>
          <rPr>
            <sz val="11"/>
            <rFont val="Calibri"/>
            <family val="0"/>
            <charset val="1"/>
          </rPr>
          <t xml:space="preserve">1) Area Amministrativa </t>
        </r>
      </is>
    </nc>
  </rcc>
</revisions>
</file>

<file path=xl/revisions/revisionLog52.xml><?xml version="1.0" encoding="utf-8"?>
<revisions xmlns="http://schemas.openxmlformats.org/spreadsheetml/2006/main" xmlns:r="http://schemas.openxmlformats.org/officeDocument/2006/relationships">
  <rcc rId="159" ua="false" sId="3">
    <nc r="D65" t="inlineStr">
      <is>
        <r>
          <rPr>
            <sz val="11"/>
            <rFont val="Calibri"/>
            <family val="0"/>
            <charset val="1"/>
          </rPr>
          <t xml:space="preserve">indicativamente ogni 3 mesi </t>
        </r>
      </is>
    </nc>
  </rcc>
</revisions>
</file>

<file path=xl/revisions/revisionLog53.xml><?xml version="1.0" encoding="utf-8"?>
<revisions xmlns="http://schemas.openxmlformats.org/spreadsheetml/2006/main" xmlns:r="http://schemas.openxmlformats.org/officeDocument/2006/relationships">
  <rcc rId="160" ua="false" sId="1">
    <oc r="G2" t="inlineStr">
      <is>
        <r>
          <rPr>
            <sz val="11"/>
            <rFont val="Calibri"/>
            <family val="0"/>
            <charset val="1"/>
          </rPr>
          <t xml:space="preserve">07/10/2011 deliberazione C.D.A. n. 22/2011CDA verb. n. 5/CDA</t>
        </r>
      </is>
    </oc>
    <nc r="G2" t="inlineStr">
      <is>
        <r>
          <rPr>
            <sz val="11"/>
            <rFont val="Calibri"/>
            <family val="0"/>
            <charset val="1"/>
          </rPr>
          <t xml:space="preserve">07/10/2011 deliberazione C.D.A. n. 22/2011CDA verb. n. 5/CDA del 07/10/2011</t>
        </r>
      </is>
    </nc>
  </rcc>
  <rcc rId="161" ua="false" sId="1">
    <oc r="G2" t="inlineStr">
      <is>
        <r>
          <rPr>
            <sz val="11"/>
            <rFont val="Calibri"/>
            <family val="0"/>
            <charset val="1"/>
          </rPr>
          <t xml:space="preserve">07/10/2011 deliberazione C.D.A. n. 22/2011CDA verb. n. 5/CDA del 07/10/2011</t>
        </r>
      </is>
    </oc>
    <nc r="G2" t="inlineStr">
      <is>
        <r>
          <rPr>
            <sz val="11"/>
            <rFont val="Calibri"/>
            <family val="0"/>
            <charset val="1"/>
          </rPr>
          <t xml:space="preserve"> deliberazione C.D.A. n. 22/2011CDA verb. n. 5/CDA del 07/10/2011</t>
        </r>
      </is>
    </nc>
  </rcc>
</revisions>
</file>

<file path=xl/revisions/revisionLog54.xml><?xml version="1.0" encoding="utf-8"?>
<revisions xmlns="http://schemas.openxmlformats.org/spreadsheetml/2006/main" xmlns:r="http://schemas.openxmlformats.org/officeDocument/2006/relationships">
  <rcc rId="162" ua="false" sId="3">
    <nc r="C71" t="inlineStr">
      <is>
        <r>
          <rPr>
            <sz val="11"/>
            <rFont val="Calibri"/>
            <family val="0"/>
            <charset val="1"/>
          </rPr>
          <t xml:space="preserve">x</t>
        </r>
      </is>
    </nc>
  </rcc>
</revisions>
</file>

<file path=xl/revisions/revisionLog55.xml><?xml version="1.0" encoding="utf-8"?>
<revisions xmlns="http://schemas.openxmlformats.org/spreadsheetml/2006/main" xmlns:r="http://schemas.openxmlformats.org/officeDocument/2006/relationships">
  <rcc rId="163" ua="false" sId="3">
    <oc r="D26" t="inlineStr">
      <is>
        <r>
          <rPr>
            <sz val="11"/>
            <rFont val="Calibri"/>
            <family val="0"/>
            <charset val="1"/>
          </rPr>
          <t xml:space="preserve">1) Area Amministrativa </t>
        </r>
      </is>
    </oc>
    <nc r="D26" t="inlineStr">
      <is>
        <r>
          <rPr>
            <sz val="11"/>
            <rFont val="Calibri"/>
            <family val="0"/>
            <charset val="1"/>
          </rPr>
          <t xml:space="preserve">1) Area Amministrativa 2) Area Tecnica 3) Area Agraria ed Ambientale</t>
        </r>
      </is>
    </nc>
  </rcc>
</revisions>
</file>

<file path=xl/revisions/revisionLog56.xml><?xml version="1.0" encoding="utf-8"?>
<revisions xmlns="http://schemas.openxmlformats.org/spreadsheetml/2006/main" xmlns:r="http://schemas.openxmlformats.org/officeDocument/2006/relationships">
  <rcc rId="164" ua="false" sId="3">
    <nc r="C79" t="inlineStr">
      <is>
        <r>
          <rPr>
            <sz val="11"/>
            <rFont val="Calibri"/>
            <family val="0"/>
            <charset val="1"/>
          </rPr>
          <t xml:space="preserve">x</t>
        </r>
      </is>
    </nc>
  </rcc>
  <rcc rId="165" ua="false" sId="3">
    <nc r="D79" t="inlineStr">
      <is>
        <r>
          <rPr>
            <sz val="11"/>
            <rFont val="Calibri"/>
            <family val="0"/>
            <charset val="1"/>
          </rPr>
          <t xml:space="preserve">Avv. Alberto Mischi</t>
        </r>
      </is>
    </nc>
  </rcc>
</revisions>
</file>

<file path=xl/revisions/revisionLog57.xml><?xml version="1.0" encoding="utf-8"?>
<revisions xmlns="http://schemas.openxmlformats.org/spreadsheetml/2006/main" xmlns:r="http://schemas.openxmlformats.org/officeDocument/2006/relationships">
  <rcc rId="166" ua="false" sId="1">
    <nc r="A2" t="n">
      <v>91313990375</v>
    </nc>
  </rcc>
</revisions>
</file>

<file path=xl/revisions/revisionLog58.xml><?xml version="1.0" encoding="utf-8"?>
<revisions xmlns="http://schemas.openxmlformats.org/spreadsheetml/2006/main" xmlns:r="http://schemas.openxmlformats.org/officeDocument/2006/relationships">
  <rcc rId="167" ua="false" sId="3">
    <oc r="D33" t="inlineStr">
      <is>
        <r>
          <rPr>
            <sz val="11"/>
            <rFont val="Calibri"/>
            <family val="0"/>
            <charset val="1"/>
          </rPr>
          <t xml:space="preserve">vedi PTPC</t>
        </r>
      </is>
    </oc>
    <nc r="D33"/>
  </rcc>
</revisions>
</file>

<file path=xl/revisions/revisionLog59.xml><?xml version="1.0" encoding="utf-8"?>
<revisions xmlns="http://schemas.openxmlformats.org/spreadsheetml/2006/main" xmlns:r="http://schemas.openxmlformats.org/officeDocument/2006/relationships">
  <rcc rId="168" ua="false" sId="3">
    <nc r="D50" t="inlineStr">
      <is>
        <r>
          <rPr>
            <sz val="11"/>
            <rFont val="Calibri"/>
            <family val="0"/>
            <charset val="1"/>
          </rPr>
          <t xml:space="preserve">chiedi silvia</t>
        </r>
      </is>
    </nc>
  </rcc>
</revisions>
</file>

<file path=xl/revisions/revisionLog60.xml><?xml version="1.0" encoding="utf-8"?>
<revisions xmlns="http://schemas.openxmlformats.org/spreadsheetml/2006/main" xmlns:r="http://schemas.openxmlformats.org/officeDocument/2006/relationships">
  <rcc rId="169" ua="false" sId="3">
    <oc r="D50" t="inlineStr">
      <is>
        <r>
          <rPr>
            <sz val="11"/>
            <rFont val="Calibri"/>
            <family val="0"/>
            <charset val="1"/>
          </rPr>
          <t xml:space="preserve">chiesto a Silvia</t>
        </r>
      </is>
    </oc>
    <nc r="D50"/>
  </rcc>
</revisions>
</file>

<file path=xl/revisions/revisionLog61.xml><?xml version="1.0" encoding="utf-8"?>
<revisions xmlns="http://schemas.openxmlformats.org/spreadsheetml/2006/main" xmlns:r="http://schemas.openxmlformats.org/officeDocument/2006/relationships">
  <rcc rId="170" ua="false" sId="3">
    <nc r="D33" t="inlineStr">
      <is>
        <r>
          <rPr>
            <sz val="11"/>
            <rFont val="Calibri"/>
            <family val="0"/>
            <charset val="1"/>
          </rPr>
          <t xml:space="preserve">vedi PTPC</t>
        </r>
      </is>
    </nc>
  </rcc>
</revisions>
</file>

<file path=xl/revisions/revisionLog62.xml><?xml version="1.0" encoding="utf-8"?>
<revisions xmlns="http://schemas.openxmlformats.org/spreadsheetml/2006/main" xmlns:r="http://schemas.openxmlformats.org/officeDocument/2006/relationships">
  <rcc rId="171" ua="false" sId="3">
    <nc r="C149" t="inlineStr">
      <is>
        <r>
          <rPr>
            <sz val="11"/>
            <rFont val="Calibri"/>
            <family val="0"/>
            <charset val="1"/>
          </rPr>
          <t xml:space="preserve">molto buono</t>
        </r>
      </is>
    </nc>
  </rcc>
  <rcc rId="172" ua="false" sId="3">
    <nc r="C153" t="inlineStr">
      <is>
        <r>
          <rPr>
            <sz val="11"/>
            <rFont val="Calibri"/>
            <family val="0"/>
            <charset val="1"/>
          </rPr>
          <t xml:space="preserve">x</t>
        </r>
      </is>
    </nc>
  </rcc>
  <rcc rId="173" ua="false" sId="3">
    <nc r="C156" t="inlineStr">
      <is>
        <r>
          <rPr>
            <sz val="11"/>
            <rFont val="Calibri"/>
            <family val="0"/>
            <charset val="1"/>
          </rPr>
          <t xml:space="preserve">x</t>
        </r>
      </is>
    </nc>
  </rcc>
</revisions>
</file>

<file path=xl/revisions/revisionLog63.xml><?xml version="1.0" encoding="utf-8"?>
<revisions xmlns="http://schemas.openxmlformats.org/spreadsheetml/2006/main" xmlns:r="http://schemas.openxmlformats.org/officeDocument/2006/relationships">
  <rcc rId="174" ua="false" sId="3">
    <nc r="C38" t="inlineStr">
      <is>
        <r>
          <rPr>
            <sz val="11"/>
            <rFont val="Calibri"/>
            <family val="0"/>
            <charset val="1"/>
          </rPr>
          <t xml:space="preserve">x </t>
        </r>
      </is>
    </nc>
  </rcc>
</revisions>
</file>

<file path=xl/revisions/revisionLog64.xml><?xml version="1.0" encoding="utf-8"?>
<revisions xmlns="http://schemas.openxmlformats.org/spreadsheetml/2006/main" xmlns:r="http://schemas.openxmlformats.org/officeDocument/2006/relationships">
  <rcc rId="175" ua="false" sId="3">
    <nc r="C81" t="inlineStr">
      <is>
        <r>
          <rPr>
            <sz val="11"/>
            <rFont val="Calibri"/>
            <family val="0"/>
            <charset val="1"/>
          </rPr>
          <t xml:space="preserve">x</t>
        </r>
      </is>
    </nc>
  </rcc>
</revisions>
</file>

<file path=xl/revisions/revisionLog65.xml><?xml version="1.0" encoding="utf-8"?>
<revisions xmlns="http://schemas.openxmlformats.org/spreadsheetml/2006/main" xmlns:r="http://schemas.openxmlformats.org/officeDocument/2006/relationships">
  <rcc rId="176" ua="false" sId="3">
    <oc r="D79" t="inlineStr">
      <is>
        <r>
          <rPr>
            <sz val="11"/>
            <rFont val="Calibri"/>
            <family val="0"/>
            <charset val="1"/>
          </rPr>
          <t xml:space="preserve">Avv. Alberto Mischi</t>
        </r>
      </is>
    </oc>
    <nc r="D79" t="inlineStr">
      <is>
        <r>
          <rPr>
            <sz val="11"/>
            <rFont val="Calibri"/>
            <family val="0"/>
            <charset val="1"/>
          </rPr>
          <t xml:space="preserve">Avv. Alberto Mischi (corso su “normativa anticorruzione”)</t>
        </r>
      </is>
    </nc>
  </rcc>
  <rcc rId="177" ua="false" sId="3">
    <oc r="D81" t="inlineStr">
      <is>
        <r>
          <rPr>
            <sz val="11"/>
            <rFont val="Calibri"/>
            <family val="0"/>
            <charset val="1"/>
          </rPr>
          <t xml:space="preserve">Unilab S.r.l. Consulenze Aziendali</t>
        </r>
      </is>
    </oc>
    <nc r="D81" t="inlineStr">
      <is>
        <r>
          <rPr>
            <sz val="11"/>
            <rFont val="Calibri"/>
            <family val="0"/>
            <charset val="1"/>
          </rPr>
          <t xml:space="preserve">Unilab S.r.l. Consulenze Aziendali (corso formazione “Modello di organizzazione, gestione e controllo ex D.lgs. 231/2001)</t>
        </r>
      </is>
    </nc>
  </rcc>
  <rcc rId="178" ua="false" sId="3">
    <oc r="D81" t="inlineStr">
      <is>
        <r>
          <rPr>
            <sz val="11"/>
            <rFont val="Calibri"/>
            <family val="0"/>
            <charset val="1"/>
          </rPr>
          <t xml:space="preserve">Unilab S.r.l. Consulenze Aziendali (corso formazione “Modello di organizzazione, gestione e controllo ex D.lgs. 231/2001)</t>
        </r>
      </is>
    </oc>
    <nc r="D81" t="inlineStr">
      <is>
        <r>
          <rPr>
            <sz val="11"/>
            <rFont val="Calibri"/>
            <family val="0"/>
            <charset val="1"/>
          </rPr>
          <t xml:space="preserve">Unilab S.r.l. Consulenze Aziendali (corso formazione “Modello di organizzazione, gestione e controllo ex D.lgs. 231/2001”)</t>
        </r>
      </is>
    </nc>
  </rcc>
</revisions>
</file>

<file path=xl/revisions/revisionLog66.xml><?xml version="1.0" encoding="utf-8"?>
<revisions xmlns="http://schemas.openxmlformats.org/spreadsheetml/2006/main" xmlns:r="http://schemas.openxmlformats.org/officeDocument/2006/relationships">
  <rcc rId="179" ua="false" sId="3">
    <nc r="D38" t="inlineStr">
      <is>
        <r>
          <rPr>
            <sz val="11"/>
            <rFont val="Calibri"/>
            <family val="0"/>
            <charset val="1"/>
          </rPr>
          <t xml:space="preserve">XXXXXXXXXX</t>
        </r>
      </is>
    </nc>
  </rcc>
  <rcc rId="180" ua="false" sId="3">
    <oc r="D46" t="inlineStr">
      <is>
        <r>
          <rPr>
            <sz val="11"/>
            <rFont val="Calibri"/>
            <family val="0"/>
            <charset val="1"/>
          </rPr>
          <t xml:space="preserve">affidamenti e termini di pagamento</t>
        </r>
      </is>
    </oc>
    <nc r="D46" t="inlineStr">
      <is>
        <r>
          <rPr>
            <sz val="11"/>
            <rFont val="Calibri"/>
            <family val="0"/>
            <charset val="1"/>
          </rPr>
          <t xml:space="preserve">mmmmmmmmmmm</t>
        </r>
      </is>
    </nc>
  </rcc>
</revisions>
</file>

<file path=xl/revisions/revisionLog67.xml><?xml version="1.0" encoding="utf-8"?>
<revisions xmlns="http://schemas.openxmlformats.org/spreadsheetml/2006/main" xmlns:r="http://schemas.openxmlformats.org/officeDocument/2006/relationships">
  <rcc rId="181" ua="false" sId="2">
    <nc r="C5" t="inlineStr">
      <is>
        <r>
          <rPr>
            <sz val="11"/>
            <rFont val="Calibri"/>
            <family val="0"/>
            <charset val="1"/>
          </rPr>
          <t xml:space="preserve">L’efficace applicazione delle misure previste  nel PTPC è il risultato di un’azione di coordinamento del RCPT e di una maggiore consapevolezza di dirigenti e quadri circa la rilevanza pubblica dell’azione svolta all’interno dell’Ente. </t>
        </r>
      </is>
    </nc>
  </rcc>
</revisions>
</file>

<file path=xl/revisions/revisionLog68.xml><?xml version="1.0" encoding="utf-8"?>
<revisions xmlns="http://schemas.openxmlformats.org/spreadsheetml/2006/main" xmlns:r="http://schemas.openxmlformats.org/officeDocument/2006/relationships">
  <rcc rId="182" ua="false" sId="3">
    <oc r="D46" t="inlineStr">
      <is>
        <r>
          <rPr>
            <sz val="11"/>
            <rFont val="Calibri"/>
            <family val="0"/>
            <charset val="1"/>
          </rPr>
          <t xml:space="preserve">mmmmmmmmmmm</t>
        </r>
      </is>
    </oc>
    <nc r="D46" t="inlineStr">
      <is>
        <r>
          <rPr>
            <sz val="11"/>
            <rFont val="Calibri"/>
            <family val="0"/>
            <charset val="1"/>
          </rPr>
          <t xml:space="preserve">mmmmmmmmmmm
Pi
Ppo</t>
        </r>
      </is>
    </nc>
  </rcc>
  <rcc rId="183" ua="false" sId="3">
    <oc r="D46" t="inlineStr">
      <is>
        <r>
          <rPr>
            <sz val="11"/>
            <rFont val="Calibri"/>
            <family val="0"/>
            <charset val="1"/>
          </rPr>
          <t xml:space="preserve">mmmmmmmmmmm
Pi
Ppo</t>
        </r>
      </is>
    </oc>
    <nc r="D46" t="inlineStr">
      <is>
        <r>
          <rPr>
            <sz val="11"/>
            <rFont val="Calibri"/>
            <family val="0"/>
            <charset val="1"/>
          </rPr>
          <t xml:space="preserve">ciao</t>
        </r>
      </is>
    </nc>
  </rcc>
  <rcc rId="184" ua="false" sId="3">
    <oc r="D46" t="inlineStr">
      <is>
        <r>
          <rPr>
            <sz val="11"/>
            <rFont val="Calibri"/>
            <family val="0"/>
            <charset val="1"/>
          </rPr>
          <t xml:space="preserve">ciao</t>
        </r>
      </is>
    </oc>
    <nc r="D46" t="inlineStr">
      <is>
        <r>
          <rPr>
            <sz val="11"/>
            <rFont val="Calibri"/>
            <family val="0"/>
            <charset val="1"/>
          </rPr>
          <t xml:space="preserve">ciao
Miao</t>
        </r>
      </is>
    </nc>
  </rcc>
  <rcc rId="185" ua="false" sId="3">
    <oc r="D46" t="inlineStr">
      <is>
        <r>
          <rPr>
            <sz val="11"/>
            <rFont val="Calibri"/>
            <family val="0"/>
            <charset val="1"/>
          </rPr>
          <t xml:space="preserve">ciao
Miao</t>
        </r>
      </is>
    </oc>
    <nc r="D46" t="inlineStr">
      <is>
        <r>
          <rPr>
            <sz val="11"/>
            <rFont val="Calibri"/>
            <family val="0"/>
            <charset val="1"/>
          </rPr>
          <t xml:space="preserve">laura</t>
        </r>
      </is>
    </nc>
  </rcc>
</revisions>
</file>

<file path=xl/revisions/revisionLog69.xml><?xml version="1.0" encoding="utf-8"?>
<revisions xmlns="http://schemas.openxmlformats.org/spreadsheetml/2006/main" xmlns:r="http://schemas.openxmlformats.org/officeDocument/2006/relationships">
  <rcc rId="186" ua="false" sId="1">
    <nc r="J2" t="inlineStr">
      <is>
        <r>
          <rPr>
            <sz val="11"/>
            <rFont val="Calibri"/>
            <family val="0"/>
            <charset val="1"/>
          </rPr>
          <t xml:space="preserve">Paolo</t>
        </r>
      </is>
    </nc>
  </rcc>
  <rcc rId="187" ua="false" sId="1">
    <nc r="K2" t="inlineStr">
      <is>
        <r>
          <rPr>
            <sz val="11"/>
            <rFont val="Calibri"/>
            <family val="0"/>
            <charset val="1"/>
          </rPr>
          <t xml:space="preserve">Pini</t>
        </r>
      </is>
    </nc>
  </rcc>
</revisions>
</file>

<file path=xl/revisions/revisionLog70.xml><?xml version="1.0" encoding="utf-8"?>
<revisions xmlns="http://schemas.openxmlformats.org/spreadsheetml/2006/main" xmlns:r="http://schemas.openxmlformats.org/officeDocument/2006/relationships">
  <rcc rId="188" ua="false" sId="2">
    <nc r="C3" t="inlineStr">
      <is>
        <r>
          <rPr>
            <sz val="11"/>
            <rFont val="Calibri"/>
            <family val="0"/>
            <charset val="1"/>
          </rPr>
          <t xml:space="preserve">Le misure previste nel PTPC hanno trovato effettiva attuazione attraverso la definizione di procedure chiare, oggettive e informatizzate applicate alle diverse aree di rischio. L’introduzione e l’applicazione del modello 231 durante il 2018 ha costituito un fattore di ulrteriore impulso nell’azione di trasparenza e prevenzione della corruzione nel contesto consortile.</t>
        </r>
      </is>
    </nc>
  </rcc>
</revisions>
</file>

<file path=xl/revisions/revisionLog71.xml><?xml version="1.0" encoding="utf-8"?>
<revisions xmlns="http://schemas.openxmlformats.org/spreadsheetml/2006/main" xmlns:r="http://schemas.openxmlformats.org/officeDocument/2006/relationships">
  <rcc rId="189" ua="false" sId="1">
    <oc r="G2" t="n">
      <v>43214</v>
    </oc>
    <nc r="G2" t="inlineStr">
      <is>
        <r>
          <rPr>
            <sz val="11"/>
            <rFont val="Calibri"/>
            <family val="0"/>
            <charset val="1"/>
          </rPr>
          <t xml:space="preserve">23/12/2014 inizio incarico RPC
24/04/2018 inizio incarico RPCT
</t>
        </r>
      </is>
    </nc>
  </rcc>
  <rcc rId="190" ua="false" sId="1">
    <oc r="H2" t="inlineStr">
      <is>
        <r>
          <rPr>
            <sz val="11"/>
            <rFont val="Calibri"/>
            <family val="0"/>
            <charset val="1"/>
          </rPr>
          <t xml:space="preserve">no</t>
        </r>
      </is>
    </oc>
    <nc r="H2" t="inlineStr">
      <is>
        <r>
          <rPr>
            <sz val="11"/>
            <rFont val="Calibri"/>
            <family val="0"/>
            <charset val="1"/>
          </rPr>
          <t xml:space="preserve">No</t>
        </r>
      </is>
    </nc>
  </rcc>
</revisions>
</file>

<file path=xl/revisions/revisionLog72.xml><?xml version="1.0" encoding="utf-8"?>
<revisions xmlns="http://schemas.openxmlformats.org/spreadsheetml/2006/main" xmlns:r="http://schemas.openxmlformats.org/officeDocument/2006/relationships">
  <rcc rId="191" ua="false" sId="3">
    <oc r="C99" t="inlineStr">
      <is>
        <r>
          <rPr>
            <sz val="11"/>
            <rFont val="Calibri"/>
            <family val="0"/>
            <charset val="1"/>
          </rPr>
          <t xml:space="preserve">buono</t>
        </r>
      </is>
    </oc>
    <nc r="C99"/>
  </rcc>
  <rcc rId="192" ua="false" sId="3">
    <oc r="D108" t="inlineStr">
      <is>
        <r>
          <rPr>
            <sz val="11"/>
            <rFont val="Calibri"/>
            <family val="0"/>
            <charset val="1"/>
          </rPr>
          <t xml:space="preserve">autorizzazione allo svolgimento di incarichi da parte del Comitato Amministrativo</t>
        </r>
      </is>
    </oc>
    <nc r="D108" t="inlineStr">
      <is>
        <r>
          <rPr>
            <sz val="11"/>
            <rFont val="Calibri"/>
            <family val="0"/>
            <charset val="1"/>
          </rPr>
          <t xml:space="preserve">È prevista l’autorizzazione allo svolgimento di incarichi da parte del Comitato Amministrativo</t>
        </r>
      </is>
    </nc>
  </rcc>
</revisions>
</file>

<file path=xl/revisions/revisionLog73.xml><?xml version="1.0" encoding="utf-8"?>
<revisions xmlns="http://schemas.openxmlformats.org/spreadsheetml/2006/main" xmlns:r="http://schemas.openxmlformats.org/officeDocument/2006/relationships">
  <rcc rId="193" ua="false" sId="3">
    <nc r="C56" t="inlineStr">
      <is>
        <r>
          <rPr>
            <sz val="11"/>
            <rFont val="Calibri"/>
            <family val="0"/>
            <charset val="1"/>
          </rPr>
          <t xml:space="preserve">x</t>
        </r>
      </is>
    </nc>
  </rcc>
  <rcc rId="194" ua="false" sId="3">
    <nc r="D56" t="inlineStr">
      <is>
        <r>
          <rPr>
            <sz val="11"/>
            <rFont val="Calibri"/>
            <family val="0"/>
            <charset val="1"/>
          </rPr>
          <t xml:space="preserve">vedi registro accesso generalizzato</t>
        </r>
      </is>
    </nc>
  </rcc>
</revisions>
</file>

<file path=xl/revisions/revisionLog74.xml><?xml version="1.0" encoding="utf-8"?>
<revisions xmlns="http://schemas.openxmlformats.org/spreadsheetml/2006/main" xmlns:r="http://schemas.openxmlformats.org/officeDocument/2006/relationships">
  <rcc rId="195" ua="false" sId="1">
    <nc r="B2" t="inlineStr">
      <is>
        <r>
          <rPr>
            <sz val="11"/>
            <rFont val="Calibri"/>
            <family val="0"/>
            <charset val="1"/>
          </rPr>
          <t xml:space="preserve">Consorzio della Bonifica Renana</t>
        </r>
      </is>
    </nc>
  </rcc>
  <rcc rId="196" ua="false" sId="1">
    <nc r="C2" t="inlineStr">
      <is>
        <r>
          <rPr>
            <sz val="11"/>
            <rFont val="Calibri"/>
            <family val="0"/>
            <charset val="1"/>
          </rPr>
          <t xml:space="preserve">Paolo</t>
        </r>
      </is>
    </nc>
  </rcc>
  <rcc rId="197" ua="false" sId="1">
    <nc r="D2" t="inlineStr">
      <is>
        <r>
          <rPr>
            <sz val="11"/>
            <rFont val="Calibri"/>
            <family val="0"/>
            <charset val="1"/>
          </rPr>
          <t xml:space="preserve">Pini</t>
        </r>
      </is>
    </nc>
  </rcc>
  <rcc rId="198" ua="false" sId="1">
    <nc r="E2" t="n">
      <v>19842</v>
    </nc>
  </rcc>
  <rcc rId="199" ua="false" sId="1">
    <nc r="F2" t="inlineStr">
      <is>
        <r>
          <rPr>
            <sz val="11"/>
            <rFont val="Calibri"/>
            <family val="0"/>
            <charset val="1"/>
          </rPr>
          <t xml:space="preserve">Direttore Generale</t>
        </r>
      </is>
    </nc>
  </rcc>
</revisions>
</file>

<file path=xl/revisions/revisionLog75.xml><?xml version="1.0" encoding="utf-8"?>
<revisions xmlns="http://schemas.openxmlformats.org/spreadsheetml/2006/main" xmlns:r="http://schemas.openxmlformats.org/officeDocument/2006/relationships">
  <rcc rId="200" ua="false" sId="3">
    <oc r="D46" t="inlineStr">
      <is>
        <r>
          <rPr>
            <sz val="11"/>
            <rFont val="Calibri"/>
            <family val="0"/>
            <charset val="1"/>
          </rPr>
          <t xml:space="preserve">laura</t>
        </r>
      </is>
    </oc>
    <nc r="D46" t="inlineStr">
      <is>
        <r>
          <rPr>
            <sz val="11"/>
            <rFont val="Calibri"/>
            <family val="0"/>
            <charset val="1"/>
          </rPr>
          <t xml:space="preserve">laura
Pippo</t>
        </r>
      </is>
    </nc>
  </rcc>
</revisions>
</file>

<file path=xl/revisions/revisionLog76.xml><?xml version="1.0" encoding="utf-8"?>
<revisions xmlns="http://schemas.openxmlformats.org/spreadsheetml/2006/main" xmlns:r="http://schemas.openxmlformats.org/officeDocument/2006/relationships">
  <rcc rId="201" ua="false" sId="1">
    <oc r="J2" t="inlineStr">
      <is>
        <r>
          <rPr>
            <sz val="11"/>
            <rFont val="Calibri"/>
            <family val="0"/>
            <charset val="1"/>
          </rPr>
          <t xml:space="preserve">Paolo</t>
        </r>
      </is>
    </oc>
    <nc r="J2" t="inlineStr">
      <is>
        <r>
          <rPr>
            <sz val="11"/>
            <rFont val="Calibri"/>
            <family val="0"/>
            <charset val="1"/>
          </rPr>
          <t xml:space="preserve">Dott. Paolo</t>
        </r>
      </is>
    </nc>
  </rcc>
  <rcc rId="202" ua="false" sId="3">
    <oc r="D65" t="inlineStr">
      <is>
        <r>
          <rPr>
            <sz val="11"/>
            <rFont val="Calibri"/>
            <family val="0"/>
            <charset val="1"/>
          </rPr>
          <t xml:space="preserve">indicativamente ogni 3 mesi su quanto sottoposto a obbligo</t>
        </r>
      </is>
    </oc>
    <nc r="D65" t="inlineStr">
      <is>
        <r>
          <rPr>
            <sz val="11"/>
            <rFont val="Calibri"/>
            <family val="0"/>
            <charset val="1"/>
          </rPr>
          <t xml:space="preserve">indicativamente ogni 3 mesi su quanto soggetto a obbligo di pubblicazione</t>
        </r>
      </is>
    </nc>
  </rcc>
</revisions>
</file>

<file path=xl/revisions/revisionLog77.xml><?xml version="1.0" encoding="utf-8"?>
<revisions xmlns="http://schemas.openxmlformats.org/spreadsheetml/2006/main" xmlns:r="http://schemas.openxmlformats.org/officeDocument/2006/relationships">
  <rcc rId="203" ua="false" sId="3">
    <nc r="C108" t="inlineStr">
      <is>
        <r>
          <rPr>
            <sz val="11"/>
            <rFont val="Calibri"/>
            <family val="0"/>
            <charset val="1"/>
          </rPr>
          <t xml:space="preserve">x</t>
        </r>
      </is>
    </nc>
  </rcc>
</revisions>
</file>

<file path=xl/revisions/revisionLog78.xml><?xml version="1.0" encoding="utf-8"?>
<revisions xmlns="http://schemas.openxmlformats.org/spreadsheetml/2006/main" xmlns:r="http://schemas.openxmlformats.org/officeDocument/2006/relationships">
  <rcc rId="204" ua="false" sId="3">
    <oc r="A1" t="inlineStr">
      <is>
        <r>
          <rPr>
            <sz val="11"/>
            <rFont val="Calibri"/>
            <family val="0"/>
            <charset val="1"/>
          </rPr>
          <t xml:space="preserve">SCHEDA PER LA PREDISPOSIZIONE ENTRO IL  31/01/2019 DELLA RELAZIONE ANNUALE DEL RESPONSABILE DELLA PREVENZIONE DELLA CORRUZIONE E DELLA TRASPARENZA
La presente scheda è compilata dal RPCT delle pubbliche amministrazioni relativamente all'attuazione del PTPC 2018 e pubblicata sul sito istituzionale dell'amministrazione.
Le società e gli altri enti di diritto privato in controllo pubblico nonché gli enti pubblici economici utilizzano, per quanto compatibile, la presente scheda con riferimento alle misure anticorruzione adottate in base al PNA 2013, al successivo Aggiornamento del 2015 (Determinazione n. 12 del 28 ottobre 2015), al PNA 2016 (Delibera n. 831 del 3 agosto 2016)alle Linee Guida ANAC di cui alla determinazione n. 1134/2017, all'Aggiornamento 2017 del PNA (Delibera n. 1208 del 22 novembre 2017).
</t>
        </r>
      </is>
    </oc>
    <nc r="A1" t="inlineStr">
      <is>
        <r>
          <rPr>
            <sz val="11"/>
            <rFont val="Calibri"/>
            <family val="0"/>
            <charset val="1"/>
          </rPr>
          <t xml:space="preserve">SCHEDA PER LA PREDISPOSIZIONE ENTRO IL  31/01/2019 DELLA RELAZIONE ANNUALE DEL RESPONSABILE DELLA PREVENZIONE DELLA CORRUZIONE E DELLA TRASPARENZA
La presente scheda è compilata dal RPCT delle pubbliche amministrazioni relativamente all'attuazione del PTPC 2018 e pubblicata sul sito istituzionale dell'amministrazione.
Le società e gli altri enti di diritto privato in controllo pubblico nonché gli enti pubblici economici utilizzano, per quanto compatibile, la presente scheda con riferimento alle misure anticorruzione adottate in base al PNA 2013, al successivo Aggiornamento del 2015 (Determinazione n. 12 del 28 ottobre 2015), al PNA 2016 (Delibera n. 831 del 3 agosto 2016) alle Linee Guida ANAC di cui alla determinazione n. 1134/2017, all'Aggiornamento 2017 del PNA (Delibera n. 1208 del 22 novembre 2017).
</t>
        </r>
      </is>
    </nc>
  </rcc>
</revisions>
</file>

<file path=xl/revisions/revisionLog79.xml><?xml version="1.0" encoding="utf-8"?>
<revisions xmlns="http://schemas.openxmlformats.org/spreadsheetml/2006/main" xmlns:r="http://schemas.openxmlformats.org/officeDocument/2006/relationships">
  <rcc rId="205" ua="false" sId="3">
    <oc r="D46" t="inlineStr">
      <is>
        <r>
          <rPr>
            <sz val="11"/>
            <rFont val="Calibri"/>
            <family val="0"/>
            <charset val="1"/>
          </rPr>
          <t xml:space="preserve">laura
Pippo</t>
        </r>
      </is>
    </oc>
    <nc r="D46" t="inlineStr">
      <is>
        <r>
          <rPr>
            <sz val="11"/>
            <rFont val="Calibri"/>
            <family val="0"/>
            <charset val="1"/>
          </rPr>
          <t xml:space="preserve">Oppppp
Pppppppp
Pppppppp
Pippo</t>
        </r>
      </is>
    </nc>
  </rcc>
  <rcc rId="206" ua="false" sId="3">
    <oc r="D46" t="inlineStr">
      <is>
        <r>
          <rPr>
            <sz val="11"/>
            <rFont val="Calibri"/>
            <family val="0"/>
            <charset val="1"/>
          </rPr>
          <t xml:space="preserve">Oppppp
Pppppppp
Pppppppp
Pippo</t>
        </r>
      </is>
    </oc>
    <nc r="D46" t="inlineStr">
      <is>
        <r>
          <rPr>
            <sz val="11"/>
            <rFont val="Calibri"/>
            <family val="0"/>
            <charset val="1"/>
          </rPr>
          <t xml:space="preserve">
Laura</t>
        </r>
      </is>
    </nc>
  </rcc>
  <rcc rId="207" ua="false" sId="3">
    <oc r="D46" t="inlineStr">
      <is>
        <r>
          <rPr>
            <sz val="11"/>
            <rFont val="Calibri"/>
            <family val="0"/>
            <charset val="1"/>
          </rPr>
          <t xml:space="preserve">
Laura</t>
        </r>
      </is>
    </oc>
    <nc r="D46"/>
  </rcc>
  <rcc rId="208" ua="false" sId="3">
    <nc r="D47" t="inlineStr">
      <is>
        <r>
          <rPr>
            <sz val="11"/>
            <rFont val="Calibri"/>
            <family val="0"/>
            <charset val="1"/>
          </rPr>
          <t xml:space="preserve">gfhdf
Sdfsd</t>
        </r>
      </is>
    </nc>
  </rcc>
  <rcc rId="209" ua="false" sId="3">
    <oc r="D47" t="inlineStr">
      <is>
        <r>
          <rPr>
            <sz val="11"/>
            <rFont val="Calibri"/>
            <family val="0"/>
            <charset val="1"/>
          </rPr>
          <t xml:space="preserve">gfhdf
Sdfsd</t>
        </r>
      </is>
    </oc>
    <nc r="D47"/>
  </rcc>
  <rcc rId="210" ua="false" sId="3">
    <nc r="D46" t="inlineStr">
      <is>
        <r>
          <rPr>
            <sz val="11"/>
            <rFont val="Calibri"/>
            <family val="0"/>
            <charset val="1"/>
          </rPr>
          <t xml:space="preserve">laura</t>
        </r>
      </is>
    </nc>
  </rcc>
</revisions>
</file>

<file path=xl/revisions/revisionLog80.xml><?xml version="1.0" encoding="utf-8"?>
<revisions xmlns="http://schemas.openxmlformats.org/spreadsheetml/2006/main" xmlns:r="http://schemas.openxmlformats.org/officeDocument/2006/relationships">
  <rcc rId="211" ua="false" sId="3">
    <oc r="B47" t="inlineStr">
      <is>
        <r>
          <rPr>
            <sz val="11"/>
            <rFont val="Calibri"/>
            <family val="0"/>
            <charset val="1"/>
          </rPr>
          <t xml:space="preserve">No, anche se la misura era prevista dal PTTI con riferimento all’anno 2017 </t>
        </r>
      </is>
    </oc>
    <nc r="B47" t="inlineStr">
      <is>
        <r>
          <rPr>
            <sz val="11"/>
            <rFont val="Calibri"/>
            <family val="0"/>
            <charset val="1"/>
          </rPr>
          <t xml:space="preserve">No, anche se la misura era prevista dal PTPC con riferimento all’anno 2017 </t>
        </r>
      </is>
    </nc>
  </rcc>
  <rcc rId="212" ua="false" sId="3">
    <oc r="B48" t="inlineStr">
      <is>
        <r>
          <rPr>
            <sz val="11"/>
            <rFont val="Calibri"/>
            <family val="0"/>
            <charset val="1"/>
          </rPr>
          <t xml:space="preserve">No, la misura non era prevista dal PTTI con riferimento all’anno 2017</t>
        </r>
      </is>
    </oc>
    <nc r="B48" t="inlineStr">
      <is>
        <r>
          <rPr>
            <sz val="11"/>
            <rFont val="Calibri"/>
            <family val="0"/>
            <charset val="1"/>
          </rPr>
          <t xml:space="preserve">No, la misura non era prevista dal PTPC con riferimento all’anno 2017</t>
        </r>
      </is>
    </nc>
  </rcc>
</revisions>
</file>

<file path=xl/revisions/revisionLog81.xml><?xml version="1.0" encoding="utf-8"?>
<revisions xmlns="http://schemas.openxmlformats.org/spreadsheetml/2006/main" xmlns:r="http://schemas.openxmlformats.org/officeDocument/2006/relationships">
  <rcc rId="213" ua="false" sId="3">
    <oc r="D46" t="inlineStr">
      <is>
        <r>
          <rPr>
            <sz val="11"/>
            <rFont val="Calibri"/>
            <family val="0"/>
            <charset val="1"/>
          </rPr>
          <t xml:space="preserve">laura</t>
        </r>
      </is>
    </oc>
    <nc r="D46" t="inlineStr">
      <is>
        <r>
          <rPr>
            <sz val="11"/>
            <rFont val="Calibri"/>
            <family val="0"/>
            <charset val="1"/>
          </rPr>
          <t xml:space="preserve">laura
Fdsgd</t>
        </r>
      </is>
    </nc>
  </rcc>
  <rcc rId="214" ua="false" sId="3">
    <nc r="D45" t="inlineStr">
      <is>
        <r>
          <rPr>
            <sz val="11"/>
            <rFont val="Calibri"/>
            <family val="0"/>
            <charset val="1"/>
          </rPr>
          <t xml:space="preserve">ciao</t>
        </r>
      </is>
    </nc>
  </rcc>
  <rcc rId="215" ua="false" sId="3">
    <oc r="D45" t="inlineStr">
      <is>
        <r>
          <rPr>
            <sz val="11"/>
            <rFont val="Calibri"/>
            <family val="0"/>
            <charset val="1"/>
          </rPr>
          <t xml:space="preserve">ciao</t>
        </r>
      </is>
    </oc>
    <nc r="D45"/>
  </rcc>
  <rcc rId="216" ua="false" sId="3">
    <oc r="D46" t="inlineStr">
      <is>
        <r>
          <rPr>
            <sz val="11"/>
            <rFont val="Calibri"/>
            <family val="0"/>
            <charset val="1"/>
          </rPr>
          <t xml:space="preserve">laura
Fdsgd</t>
        </r>
      </is>
    </oc>
    <nc r="D46"/>
  </rcc>
</revisions>
</file>

<file path=xl/revisions/revisionLog82.xml><?xml version="1.0" encoding="utf-8"?>
<revisions xmlns="http://schemas.openxmlformats.org/spreadsheetml/2006/main" xmlns:r="http://schemas.openxmlformats.org/officeDocument/2006/relationships">
  <rcc rId="217" ua="false" sId="1">
    <nc r="L2" t="n">
      <v>19842</v>
    </nc>
  </rcc>
</revisions>
</file>

<file path=xl/revisions/revisionLog83.xml><?xml version="1.0" encoding="utf-8"?>
<revisions xmlns="http://schemas.openxmlformats.org/spreadsheetml/2006/main" xmlns:r="http://schemas.openxmlformats.org/officeDocument/2006/relationships">
  <rcc rId="218" ua="false" sId="3">
    <nc r="C93" t="inlineStr">
      <is>
        <r>
          <rPr>
            <sz val="11"/>
            <rFont val="Calibri"/>
            <family val="0"/>
            <charset val="1"/>
          </rPr>
          <t xml:space="preserve">x</t>
        </r>
      </is>
    </nc>
  </rcc>
  <rcc rId="219" ua="false" sId="3">
    <nc r="C96" t="inlineStr">
      <is>
        <r>
          <rPr>
            <sz val="11"/>
            <rFont val="Calibri"/>
            <family val="0"/>
            <charset val="1"/>
          </rPr>
          <t xml:space="preserve">x</t>
        </r>
      </is>
    </nc>
  </rcc>
  <rcc rId="220" ua="false" sId="3">
    <nc r="D96" t="inlineStr">
      <is>
        <r>
          <rPr>
            <sz val="11"/>
            <rFont val="Calibri"/>
            <family val="0"/>
            <charset val="1"/>
          </rPr>
          <t xml:space="preserve">mediante autodichiarazioni (controllare n. verifiche)</t>
        </r>
      </is>
    </nc>
  </rcc>
</revisions>
</file>

<file path=xl/revisions/revisionLog84.xml><?xml version="1.0" encoding="utf-8"?>
<revisions xmlns="http://schemas.openxmlformats.org/spreadsheetml/2006/main" xmlns:r="http://schemas.openxmlformats.org/officeDocument/2006/relationships">
  <rcc rId="221" ua="false" sId="3">
    <nc r="C26" t="inlineStr">
      <is>
        <r>
          <rPr>
            <sz val="11"/>
            <rFont val="Calibri"/>
            <family val="0"/>
            <charset val="1"/>
          </rPr>
          <t xml:space="preserve">x</t>
        </r>
      </is>
    </nc>
  </rcc>
  <rcc rId="222" ua="false" sId="3">
    <nc r="D26" t="inlineStr">
      <is>
        <r>
          <rPr>
            <sz val="11"/>
            <rFont val="Calibri"/>
            <family val="0"/>
            <charset val="1"/>
          </rPr>
          <t xml:space="preserve">vedi PTPC</t>
        </r>
      </is>
    </nc>
  </rcc>
</revisions>
</file>

<file path=xl/revisions/revisionLog85.xml><?xml version="1.0" encoding="utf-8"?>
<revisions xmlns="http://schemas.openxmlformats.org/spreadsheetml/2006/main" xmlns:r="http://schemas.openxmlformats.org/officeDocument/2006/relationships">
  <rcc rId="223" ua="false" sId="3">
    <nc r="D138" t="inlineStr">
      <is>
        <r>
          <rPr>
            <sz val="11"/>
            <rFont val="Calibri"/>
            <family val="0"/>
            <charset val="1"/>
          </rPr>
          <t xml:space="preserve">introduzione Codice Etico con…….?</t>
        </r>
      </is>
    </nc>
  </rcc>
  <rcc rId="224" ua="false" sId="3">
    <nc r="C142" t="inlineStr">
      <is>
        <r>
          <rPr>
            <sz val="11"/>
            <rFont val="Calibri"/>
            <family val="0"/>
            <charset val="1"/>
          </rPr>
          <t xml:space="preserve">x</t>
        </r>
      </is>
    </nc>
  </rcc>
  <rcc rId="225" ua="false" sId="3">
    <nc r="C145" t="inlineStr">
      <is>
        <r>
          <rPr>
            <sz val="11"/>
            <rFont val="Calibri"/>
            <family val="0"/>
            <charset val="1"/>
          </rPr>
          <t xml:space="preserve">x</t>
        </r>
      </is>
    </nc>
  </rcc>
</revisions>
</file>

<file path=xl/revisions/revisionLog86.xml><?xml version="1.0" encoding="utf-8"?>
<revisions xmlns="http://schemas.openxmlformats.org/spreadsheetml/2006/main" xmlns:r="http://schemas.openxmlformats.org/officeDocument/2006/relationships">
  <rcc rId="226" ua="false" sId="3">
    <nc r="C17" t="inlineStr">
      <is>
        <r>
          <rPr>
            <sz val="11"/>
            <rFont val="Calibri"/>
            <family val="0"/>
            <charset val="1"/>
          </rPr>
          <t xml:space="preserve">x</t>
        </r>
      </is>
    </nc>
  </rcc>
</revisions>
</file>

<file path=xl/revisions/revisionLog87.xml><?xml version="1.0" encoding="utf-8"?>
<revisions xmlns="http://schemas.openxmlformats.org/spreadsheetml/2006/main" xmlns:r="http://schemas.openxmlformats.org/officeDocument/2006/relationships">
  <rcc rId="227" ua="false" sId="2">
    <nc r="C6" t="inlineStr">
      <is>
        <r>
          <rPr>
            <sz val="11"/>
            <rFont val="Calibri"/>
            <family val="0"/>
            <charset val="1"/>
          </rPr>
          <t xml:space="preserve">Non sono stati evidenziati ostacoli all’azione di impulso e coordinamento del RCPT.</t>
        </r>
      </is>
    </nc>
  </rcc>
  <rcc rId="228" ua="false" sId="2">
    <oc r="C5" t="inlineStr">
      <is>
        <r>
          <rPr>
            <sz val="11"/>
            <rFont val="Calibri"/>
            <family val="0"/>
            <charset val="1"/>
          </rPr>
          <t xml:space="preserve">L’efficace applicazione delle misure previste  nel PTPC è il risultato di un’azione di coordinamento del RCPT e di una maggiore consapevolezza di dirigenti e quadri circa la rilevanza pubblica dell’azione svolta all’interno dell’Ente. </t>
        </r>
      </is>
    </oc>
    <nc r="C5" t="inlineStr">
      <is>
        <r>
          <rPr>
            <sz val="11"/>
            <rFont val="Calibri"/>
            <family val="0"/>
            <charset val="1"/>
          </rPr>
          <t xml:space="preserve">L’efficace applicazione delle misure previste  nel PTPC è il risultato di un’azione di coordinamento del RPCT e di una maggiore consapevolezza di dirigenti e quadri circa la rilevanza pubblica dell’azione svolta all’interno dell’Ente. </t>
        </r>
      </is>
    </nc>
  </rcc>
  <rcc rId="229" ua="false" sId="2">
    <oc r="C6" t="inlineStr">
      <is>
        <r>
          <rPr>
            <sz val="11"/>
            <rFont val="Calibri"/>
            <family val="0"/>
            <charset val="1"/>
          </rPr>
          <t xml:space="preserve">Non sono stati evidenziati ostacoli all’azione di impulso e coordinamento del RCPT.</t>
        </r>
      </is>
    </oc>
    <nc r="C6" t="inlineStr">
      <is>
        <r>
          <rPr>
            <sz val="11"/>
            <rFont val="Calibri"/>
            <family val="0"/>
            <charset val="1"/>
          </rPr>
          <t xml:space="preserve">Non sono stati evidenziati ostacoli all’azione di impulso e coordinamento del RPCT.</t>
        </r>
      </is>
    </nc>
  </rcc>
</revisions>
</file>

<file path=xl/revisions/revisionLog88.xml><?xml version="1.0" encoding="utf-8"?>
<revisions xmlns="http://schemas.openxmlformats.org/spreadsheetml/2006/main" xmlns:r="http://schemas.openxmlformats.org/officeDocument/2006/relationships">
  <rcc rId="230" ua="false" sId="2">
    <nc r="C4" t="inlineStr">
      <is>
        <r>
          <rPr>
            <sz val="11"/>
            <rFont val="Calibri"/>
            <family val="0"/>
            <charset val="1"/>
          </rPr>
          <t xml:space="preserve">E’ in corso di definizione il Regolamento Irriguo che consentirà di razionalizzare e rendere ancora più trasparente la distribuzione di acqua a fini irrigui, che costituisce una delle funzioni istituzionali dell’Ente.</t>
        </r>
      </is>
    </nc>
  </rcc>
</revisions>
</file>

<file path=xl/revisions/revisionLog89.xml><?xml version="1.0" encoding="utf-8"?>
<revisions xmlns="http://schemas.openxmlformats.org/spreadsheetml/2006/main" xmlns:r="http://schemas.openxmlformats.org/officeDocument/2006/relationships">
  <rcc rId="231" ua="false" sId="1">
    <nc r="H2" t="inlineStr">
      <is>
        <r>
          <rPr>
            <sz val="11"/>
            <rFont val="Calibri"/>
            <family val="0"/>
            <charset val="1"/>
          </rPr>
          <t xml:space="preserve">Si</t>
        </r>
      </is>
    </nc>
  </rcc>
</revisions>
</file>

<file path=xl/revisions/revisionLog90.xml><?xml version="1.0" encoding="utf-8"?>
<revisions xmlns="http://schemas.openxmlformats.org/spreadsheetml/2006/main" xmlns:r="http://schemas.openxmlformats.org/officeDocument/2006/relationships">
  <rcc rId="232" ua="false" sId="3">
    <oc r="D20" t="inlineStr">
      <is>
        <r>
          <rPr>
            <sz val="11"/>
            <rFont val="Calibri"/>
            <family val="0"/>
            <charset val="1"/>
          </rPr>
          <t xml:space="preserve">attraverso il “Modello di organizzazione, gestione e controllo ai sensi dell’art. 6, comma 3, del D.Lgs. 8 giugno 2001 n. 231” approvato con deliberazione C.D.A. n. 2/2018CDA verb. n. 10/CDA del 06/04/2018</t>
        </r>
      </is>
    </oc>
    <nc r="D20" t="inlineStr">
      <is>
        <r>
          <rPr>
            <sz val="11"/>
            <rFont val="Calibri"/>
            <family val="0"/>
            <charset val="1"/>
          </rPr>
          <t xml:space="preserve"> “Modello di organizzazione, gestione e controllo ai sensi dell’art. 6, comma 3, del D.Lgs. 8 giugno 2001 n. 231” approvato con deliberazione C.D.A. n. 2/2018CDA verb. n. 10/CDA del 06/04/2018</t>
        </r>
      </is>
    </nc>
  </rcc>
</revisions>
</file>

<file path=xl/revisions/revisionLog91.xml><?xml version="1.0" encoding="utf-8"?>
<revisions xmlns="http://schemas.openxmlformats.org/spreadsheetml/2006/main" xmlns:r="http://schemas.openxmlformats.org/officeDocument/2006/relationships">
  <rcc rId="233" ua="false" sId="3">
    <nc r="D46" t="inlineStr">
      <is>
        <r>
          <rPr>
            <sz val="11"/>
            <rFont val="Calibri"/>
            <family val="0"/>
            <charset val="1"/>
          </rPr>
          <t xml:space="preserve">1) Pagamenti
2) Bandi di gara e contratti</t>
        </r>
      </is>
    </nc>
  </rcc>
</revisions>
</file>

<file path=xl/revisions/revisionLog92.xml><?xml version="1.0" encoding="utf-8"?>
<revisions xmlns="http://schemas.openxmlformats.org/spreadsheetml/2006/main" xmlns:r="http://schemas.openxmlformats.org/officeDocument/2006/relationships">
  <rrc rId="234" ua="false" sId="3" eol="0" ref="245:245" action="insertRow"/>
  <rrc rId="235" ua="false" sId="3" eol="0" ref="207:207" action="insertRow"/>
  <rrc rId="236" ua="false" sId="3" eol="0" ref="208:208" action="insertRow"/>
  <rcc rId="237" ua="false" sId="3">
    <nc r="B207" t="inlineStr">
      <is>
        <r>
          <rPr>
            <sz val="11"/>
            <rFont val="Calibri"/>
            <family val="0"/>
            <charset val="1"/>
          </rPr>
          <t xml:space="preserve">Indicare se nel corso del 2018 sono stati avviati a carico dei dipendenti procedimenti disciplinari per violazioni del codice di comportamento, anche se non configurano fattispecie penali:</t>
        </r>
      </is>
    </nc>
  </rcc>
  <rcc rId="238" ua="false" sId="3">
    <nc r="B208" t="inlineStr">
      <is>
        <r>
          <rPr>
            <sz val="11"/>
            <rFont val="Calibri"/>
            <family val="0"/>
            <charset val="1"/>
          </rPr>
          <t xml:space="preserve">Sì (indicare il numero di procedimenti)</t>
        </r>
      </is>
    </nc>
  </rcc>
  <rcc rId="239" ua="false" sId="3">
    <nc r="B209" t="inlineStr">
      <is>
        <r>
          <rPr>
            <sz val="11"/>
            <rFont val="Calibri"/>
            <family val="0"/>
            <charset val="1"/>
          </rPr>
          <t xml:space="preserve">No</t>
        </r>
      </is>
    </nc>
  </rcc>
  <rcc rId="240" ua="false" sId="3">
    <nc r="A208" t="inlineStr">
      <is>
        <r>
          <rPr>
            <sz val="11"/>
            <rFont val="Calibri"/>
            <family val="0"/>
            <charset val="1"/>
          </rPr>
          <t xml:space="preserve">12.F.1.</t>
        </r>
      </is>
    </nc>
  </rcc>
  <rcc rId="241" ua="false" sId="3">
    <nc r="A209" t="inlineStr">
      <is>
        <r>
          <rPr>
            <sz val="11"/>
            <rFont val="Calibri"/>
            <family val="0"/>
            <charset val="1"/>
          </rPr>
          <t xml:space="preserve">12.F.2.</t>
        </r>
      </is>
    </nc>
  </rcc>
  <rcc rId="242" ua="false" sId="3">
    <nc r="A207" t="inlineStr">
      <is>
        <r>
          <rPr>
            <sz val="11"/>
            <rFont val="Calibri"/>
            <family val="0"/>
            <charset val="1"/>
          </rPr>
          <t xml:space="preserve">12.F</t>
        </r>
      </is>
    </nc>
  </rcc>
  <rcc rId="243" ua="false" sId="3">
    <nc r="A180" t="inlineStr">
      <is>
        <r>
          <rPr>
            <sz val="11"/>
            <rFont val="Calibri"/>
            <family val="0"/>
            <charset val="1"/>
          </rPr>
          <t xml:space="preserve">12.B.3</t>
        </r>
      </is>
    </nc>
  </rcc>
  <rcc rId="244" ua="false" sId="3">
    <nc r="B180" t="inlineStr">
      <is>
        <r>
          <rPr>
            <sz val="11"/>
            <rFont val="Calibri"/>
            <family val="0"/>
            <charset val="1"/>
          </rPr>
          <t xml:space="preserve">Indicare se nel corso del 2018 sono stati avviati a carico dei dipendenti procedimenti disciplinari per violazioni del codice di comportamento, anche se non configurano fattispecie penali:</t>
        </r>
      </is>
    </nc>
  </rcc>
  <rcc rId="245" ua="false" sId="3">
    <nc r="B180" t="inlineStr">
      <is>
        <r>
          <rPr>
            <sz val="11"/>
            <rFont val="Calibri"/>
            <family val="0"/>
            <charset val="1"/>
          </rPr>
          <t xml:space="preserve">Indicare se nel corso del 2018 sono stati avviati a carico dei dipendenti procedimenti disciplinari per violazioni del codice di comportamento, anche se non configurano fattispecie penali:</t>
        </r>
      </is>
    </nc>
  </rcc>
  <rcc rId="246" ua="false" sId="3">
    <nc r="A180" t="inlineStr">
      <is>
        <r>
          <rPr>
            <sz val="11"/>
            <rFont val="Calibri"/>
            <family val="0"/>
            <charset val="1"/>
          </rPr>
          <t xml:space="preserve">12.B.4</t>
        </r>
      </is>
    </nc>
  </rcc>
  <rcc rId="247" ua="false" sId="3">
    <nc r="B180" t="inlineStr">
      <is>
        <r>
          <rPr>
            <sz val="11"/>
            <rFont val="Calibri"/>
            <family val="0"/>
            <charset val="1"/>
          </rPr>
          <t xml:space="preserve">Sì (indicare il numero di procedimenti)</t>
        </r>
      </is>
    </nc>
  </rcc>
  <rcc rId="248" ua="false" sId="3">
    <nc r="B180" t="inlineStr">
      <is>
        <r>
          <rPr>
            <sz val="11"/>
            <rFont val="Calibri"/>
            <family val="0"/>
            <charset val="1"/>
          </rPr>
          <t xml:space="preserve">Sì (indicare il numero di procedimenti)</t>
        </r>
      </is>
    </nc>
  </rcc>
  <rcc rId="249" ua="false" sId="3">
    <nc r="A180" t="inlineStr">
      <is>
        <r>
          <rPr>
            <sz val="11"/>
            <rFont val="Calibri"/>
            <family val="0"/>
            <charset val="1"/>
          </rPr>
          <t xml:space="preserve">12.B.5</t>
        </r>
      </is>
    </nc>
  </rcc>
  <rcc rId="250" ua="false" sId="3">
    <nc r="B180" t="inlineStr">
      <is>
        <r>
          <rPr>
            <sz val="11"/>
            <rFont val="Calibri"/>
            <family val="0"/>
            <charset val="1"/>
          </rPr>
          <t xml:space="preserve">No</t>
        </r>
      </is>
    </nc>
  </rcc>
  <rcc rId="251" ua="false" sId="3">
    <nc r="B180" t="inlineStr">
      <is>
        <r>
          <rPr>
            <sz val="11"/>
            <rFont val="Calibri"/>
            <family val="0"/>
            <charset val="1"/>
          </rPr>
          <t xml:space="preserve">No</t>
        </r>
      </is>
    </nc>
  </rcc>
</revisions>
</file>

<file path=xl/revisions/revisionLog93.xml><?xml version="1.0" encoding="utf-8"?>
<revisions xmlns="http://schemas.openxmlformats.org/spreadsheetml/2006/main" xmlns:r="http://schemas.openxmlformats.org/officeDocument/2006/relationships">
  <rcc rId="252" ua="false" sId="3">
    <oc r="B116" t="inlineStr">
      <is>
        <r>
          <rPr>
            <sz val="11"/>
            <rFont val="Calibri"/>
            <family val="0"/>
            <charset val="1"/>
          </rPr>
          <t xml:space="preserve">Indicare se è stata attivata una procedura per la raccolta di segnalazione di illeciti da parte di dipendenti pubblici dell’amministrazione:</t>
        </r>
      </is>
    </oc>
    <nc r="B116" t="inlineStr">
      <is>
        <r>
          <rPr>
            <sz val="11"/>
            <rFont val="Calibri"/>
            <family val="0"/>
            <charset val="1"/>
          </rPr>
          <t xml:space="preserve">Indicare se è stata attivata una procedura per la raccolta (eliminare e sostituire con - l'inoltro e la gestione) di segnalazione di illeciti da parte di dipendenti pubblici dell’amministrazione:</t>
        </r>
      </is>
    </nc>
  </rcc>
  <rcc rId="253" ua="false" sId="3">
    <oc r="B9" t="inlineStr">
      <is>
        <r>
          <rPr>
            <sz val="11"/>
            <rFont val="Calibri"/>
            <family val="0"/>
            <charset val="1"/>
          </rPr>
          <t xml:space="preserve">Indicare in quali delle seguenti aree si sono verificati eventi corruttivi  e indicarne il numero (più risposte sono possibili). (Riportare le fattispecie penali, anche con procedimenti pendenti e gli eventi corruttivi come definiti nel PNA 2013 (§ 2.1), nel PNA 2015 (§ 2.1), nella determinazone 5/2015 (§ 3.) e come mappati nei PTPC delle amministrazioni)</t>
        </r>
      </is>
    </oc>
    <nc r="B9" t="inlineStr">
      <is>
        <r>
          <rPr>
            <sz val="11"/>
            <rFont val="Calibri"/>
            <family val="0"/>
            <charset val="1"/>
          </rPr>
          <t xml:space="preserve">Indicare in quali delle seguenti aree si sono verificati eventi corruttivi  e indicarne il numero (più risposte sono possibili). (Riportare le fattispecie penali, anche con procedimenti pendenti, e gli eventi corruttivi come definiti nel PNA 2013 (§ 2.1), nel PNA 2015 (§ 2.1), nella determinazone 5/2015 (§ 3.) e come mappati nei PTPC delle amministrazioni)</t>
        </r>
      </is>
    </nc>
  </rcc>
</revisions>
</file>

<file path=xl/revisions/revisionLog94.xml><?xml version="1.0" encoding="utf-8"?>
<revisions xmlns="http://schemas.openxmlformats.org/spreadsheetml/2006/main" xmlns:r="http://schemas.openxmlformats.org/officeDocument/2006/relationships">
  <rcc rId="254" ua="false" sId="3">
    <oc r="D56" t="inlineStr">
      <is>
        <r>
          <rPr>
            <sz val="11"/>
            <rFont val="Calibri"/>
            <family val="0"/>
            <charset val="1"/>
          </rPr>
          <t xml:space="preserve">vedi registro accesso generalizzato</t>
        </r>
      </is>
    </oc>
    <nc r="D56" t="inlineStr">
      <is>
        <r>
          <rPr>
            <sz val="11"/>
            <rFont val="Calibri"/>
            <family val="0"/>
            <charset val="1"/>
          </rPr>
          <t xml:space="preserve">vedi registro accesso generalizzato chiedi anna</t>
        </r>
      </is>
    </nc>
  </rcc>
  <rcc rId="255" ua="false" sId="3">
    <oc r="D59" t="inlineStr">
      <is>
        <r>
          <rPr>
            <sz val="11"/>
            <rFont val="Calibri"/>
            <family val="0"/>
            <charset val="1"/>
          </rPr>
          <t xml:space="preserve">vedi registro accessi</t>
        </r>
      </is>
    </oc>
    <nc r="D59" t="inlineStr">
      <is>
        <r>
          <rPr>
            <sz val="11"/>
            <rFont val="Calibri"/>
            <family val="0"/>
            <charset val="1"/>
          </rPr>
          <t xml:space="preserve">vedi registro accessi chiedi anna</t>
        </r>
      </is>
    </nc>
  </rcc>
  <rcc rId="256" ua="false" sId="3">
    <oc r="D50" t="inlineStr">
      <is>
        <r>
          <rPr>
            <sz val="11"/>
            <rFont val="Calibri"/>
            <family val="0"/>
            <charset val="1"/>
          </rPr>
          <t xml:space="preserve">chiedi a silvia</t>
        </r>
      </is>
    </oc>
    <nc r="D50" t="inlineStr">
      <is>
        <r>
          <rPr>
            <sz val="11"/>
            <rFont val="Calibri"/>
            <family val="0"/>
            <charset val="1"/>
          </rPr>
          <t xml:space="preserve">chiesto a Silvia</t>
        </r>
      </is>
    </nc>
  </rcc>
</revisions>
</file>

<file path=xl/revisions/revisionLog95.xml><?xml version="1.0" encoding="utf-8"?>
<revisions xmlns="http://schemas.openxmlformats.org/spreadsheetml/2006/main" xmlns:r="http://schemas.openxmlformats.org/officeDocument/2006/relationships">
  <rcc rId="257" ua="false" sId="3">
    <nc r="C43" t="inlineStr">
      <is>
        <r>
          <rPr>
            <sz val="11"/>
            <rFont val="Calibri"/>
            <family val="0"/>
            <charset val="1"/>
          </rPr>
          <t xml:space="preserve">X</t>
        </r>
      </is>
    </nc>
  </rcc>
</revisions>
</file>

<file path=xl/revisions/revisionLog96.xml><?xml version="1.0" encoding="utf-8"?>
<revisions xmlns="http://schemas.openxmlformats.org/spreadsheetml/2006/main" xmlns:r="http://schemas.openxmlformats.org/officeDocument/2006/relationships">
  <rcc rId="258" ua="false" sId="3">
    <oc r="D50" t="inlineStr">
      <is>
        <r>
          <rPr>
            <sz val="11"/>
            <rFont val="Calibri"/>
            <family val="0"/>
            <charset val="1"/>
          </rPr>
          <t xml:space="preserve">chiedi silvia</t>
        </r>
      </is>
    </oc>
    <nc r="D50" t="inlineStr">
      <is>
        <r>
          <rPr>
            <sz val="11"/>
            <rFont val="Calibri"/>
            <family val="0"/>
            <charset val="1"/>
          </rPr>
          <t xml:space="preserve">9.574 visualizzazioni</t>
        </r>
      </is>
    </nc>
  </rcc>
</revisions>
</file>

<file path=xl/revisions/revisionLog97.xml><?xml version="1.0" encoding="utf-8"?>
<revisions xmlns="http://schemas.openxmlformats.org/spreadsheetml/2006/main" xmlns:r="http://schemas.openxmlformats.org/officeDocument/2006/relationships">
  <rcc rId="259" ua="false" sId="3">
    <nc r="D108" t="inlineStr">
      <is>
        <r>
          <rPr>
            <sz val="11"/>
            <rFont val="Calibri"/>
            <family val="0"/>
            <charset val="1"/>
          </rPr>
          <t xml:space="preserve">è prevista l’autorizzazione allo svolgimento degli incarichi da parte del Comitato Amministrativo</t>
        </r>
      </is>
    </nc>
  </rcc>
</revisions>
</file>

<file path=xl/revisions/revisionLog98.xml><?xml version="1.0" encoding="utf-8"?>
<revisions xmlns="http://schemas.openxmlformats.org/spreadsheetml/2006/main" xmlns:r="http://schemas.openxmlformats.org/officeDocument/2006/relationships">
  <rcc rId="260" ua="false" sId="3">
    <oc r="D59" t="inlineStr">
      <is>
        <r>
          <rPr>
            <sz val="11"/>
            <rFont val="Calibri"/>
            <family val="0"/>
            <charset val="1"/>
          </rPr>
          <t xml:space="preserve">vedi registro accessi chiedi anna</t>
        </r>
      </is>
    </oc>
    <nc r="D59" t="inlineStr">
      <is>
        <r>
          <rPr>
            <sz val="11"/>
            <rFont val="Calibri"/>
            <family val="0"/>
            <charset val="1"/>
          </rPr>
          <t xml:space="preserve">vedi registro accesso chiedi anna</t>
        </r>
      </is>
    </nc>
  </rcc>
</revisions>
</file>

<file path=xl/revisions/revisionLog99.xml><?xml version="1.0" encoding="utf-8"?>
<revisions xmlns="http://schemas.openxmlformats.org/spreadsheetml/2006/main" xmlns:r="http://schemas.openxmlformats.org/officeDocument/2006/relationships">
  <rcc rId="261" ua="false" sId="3">
    <oc r="B24" t="inlineStr">
      <is>
        <r>
          <rPr>
            <sz val="11"/>
            <rFont val="Calibri"/>
            <family val="0"/>
            <charset val="1"/>
          </rPr>
          <t xml:space="preserve">No non sono stati mappati i processi  (indicare le motivazioni)</t>
        </r>
      </is>
    </oc>
    <nc r="B24" t="inlineStr">
      <is>
        <r>
          <rPr>
            <sz val="11"/>
            <rFont val="Calibri"/>
            <family val="0"/>
            <charset val="1"/>
          </rPr>
          <t xml:space="preserve">No, non sono stati mappati i processi  (indicare le motivazioni)</t>
        </r>
      </is>
    </nc>
  </rcc>
</revisions>
</file>

<file path=xl/revisions/revisionLog100.xml><?xml version="1.0" encoding="utf-8"?>
<revisions xmlns="http://schemas.openxmlformats.org/spreadsheetml/2006/main" xmlns:r="http://schemas.openxmlformats.org/officeDocument/2006/relationships">
  <rcc rId="262" ua="false" sId="3">
    <oc r="D65" t="inlineStr">
      <is>
        <r>
          <rPr>
            <sz val="11"/>
            <rFont val="Calibri"/>
            <family val="0"/>
            <charset val="1"/>
          </rPr>
          <t xml:space="preserve">indicativamente ogni 3 mesi su quali sezioni??</t>
        </r>
      </is>
    </oc>
    <nc r="D65" t="inlineStr">
      <is>
        <r>
          <rPr>
            <sz val="11"/>
            <rFont val="Calibri"/>
            <family val="0"/>
            <charset val="1"/>
          </rPr>
          <t xml:space="preserve">indicativamente ogni 3 mesi su quanto sottoposto a obbligo</t>
        </r>
      </is>
    </nc>
  </rcc>
</revisions>
</file>

<file path=xl/revisions/revisionLog101.xml><?xml version="1.0" encoding="utf-8"?>
<revisions xmlns="http://schemas.openxmlformats.org/spreadsheetml/2006/main" xmlns:r="http://schemas.openxmlformats.org/officeDocument/2006/relationships">
  <rcc rId="263" ua="false" sId="3">
    <nc r="C59" t="inlineStr">
      <is>
        <r>
          <rPr>
            <sz val="11"/>
            <rFont val="Calibri"/>
            <family val="0"/>
            <charset val="1"/>
          </rPr>
          <t xml:space="preserve">x</t>
        </r>
      </is>
    </nc>
  </rcc>
  <rcc rId="264" ua="false" sId="3">
    <nc r="D59" t="inlineStr">
      <is>
        <r>
          <rPr>
            <sz val="11"/>
            <rFont val="Calibri"/>
            <family val="0"/>
            <charset val="1"/>
          </rPr>
          <t xml:space="preserve">vedi registro accessi</t>
        </r>
      </is>
    </nc>
  </rcc>
</revisions>
</file>

<file path=xl/revisions/revisionLog102.xml><?xml version="1.0" encoding="utf-8"?>
<revisions xmlns="http://schemas.openxmlformats.org/spreadsheetml/2006/main" xmlns:r="http://schemas.openxmlformats.org/officeDocument/2006/relationships">
  <rcc rId="265" ua="false" sId="3">
    <oc r="D81" t="inlineStr">
      <is>
        <r>
          <rPr>
            <sz val="11"/>
            <rFont val="Calibri"/>
            <family val="0"/>
            <charset val="1"/>
          </rPr>
          <t xml:space="preserve">Unilab S.r.l. Consulenze Aziendali (corso formazione “Modello di organizzazione, gestione e controllo ex D.lgs. 231/2001”)</t>
        </r>
      </is>
    </oc>
    <nc r="D81" t="inlineStr">
      <is>
        <r>
          <rPr>
            <sz val="11"/>
            <rFont val="Calibri"/>
            <family val="0"/>
            <charset val="1"/>
          </rPr>
          <t xml:space="preserve">Unilab S.r.l. Consulenze Aziendali (corso formazione “Modello di organizzazione, gestione e controllo ex D.Lgs. 231/2001”)</t>
        </r>
      </is>
    </nc>
  </rcc>
</revisions>
</file>

<file path=xl/revisions/revisionLog103.xml><?xml version="1.0" encoding="utf-8"?>
<revisions xmlns="http://schemas.openxmlformats.org/spreadsheetml/2006/main" xmlns:r="http://schemas.openxmlformats.org/officeDocument/2006/relationships">
  <rcc rId="266" ua="false" sId="3">
    <oc r="B88" t="inlineStr">
      <is>
        <r>
          <rPr>
            <sz val="11"/>
            <rFont val="Calibri"/>
            <family val="0"/>
            <charset val="1"/>
          </rPr>
          <t xml:space="preserve">Sì (riportare i dati quantitativi di cui si dispone relativi alla rotazione dei dirigenti, dei funzionari e del restante personale)</t>
        </r>
      </is>
    </oc>
    <nc r="B88" t="inlineStr">
      <is>
        <r>
          <rPr>
            <sz val="11"/>
            <rFont val="Calibri"/>
            <family val="0"/>
            <charset val="1"/>
          </rPr>
          <t xml:space="preserve">Sì (riportare i dati quantitativi di cui si dispone relativi alla rotazione dei dirigenti, dei funzionari e del restante personale)</t>
        </r>
      </is>
    </nc>
  </rcc>
</revisions>
</file>

<file path=xl/revisions/revisionLog104.xml><?xml version="1.0" encoding="utf-8"?>
<revisions xmlns="http://schemas.openxmlformats.org/spreadsheetml/2006/main" xmlns:r="http://schemas.openxmlformats.org/officeDocument/2006/relationships">
  <rcc rId="267" ua="false" sId="3">
    <oc r="D5" t="inlineStr">
      <is>
        <r>
          <rPr>
            <sz val="11"/>
            <rFont val="Calibri"/>
            <family val="0"/>
            <charset val="1"/>
          </rPr>
          <t xml:space="preserve">1) Gestione Appalti: "Regolamento consortile per l'affidamento di lavori, servizi e forniture di importo inferiore alle soglie comunitarie ai sensi dell’articolo 36 D.Lgs. 18/04/2016 n. 50” approvato con deliberazione C.D.A. n. 24/2016CDA verb. n. 5/CDA del 02/12/2016; 2) Distribuzione irrigua: Regolamento irriguo in corso di elaborazione; 3) Rilascio concessioni “Regolamento per la conservazione, la polizia delle opere di bonifica e la disciplina delle acque” approvato con deliberazione C.D.A. n. 12/2018CDA verb. n. 12/CDA del 19/10/2018</t>
        </r>
      </is>
    </oc>
    <nc r="D5" t="inlineStr">
      <is>
        <r>
          <rPr>
            <sz val="11"/>
            <rFont val="Calibri"/>
            <family val="0"/>
            <charset val="1"/>
          </rPr>
          <t xml:space="preserve">1) Gestione Appalti: "Regolamento consortile per l'affidamento di lavori, servizi e forniture di importo inferiore alle soglie comunitarie ai sensi dell’articolo 36 D.Lgs. 18/04/2016 n. 50” approvato con deliberazione C.D.A. n. 24/2016CDA verb. n. 5/CDA del 02/12/2016; 2) Distribuzione irrigua: Regolamento irriguo in corso di elaborazione;
 3) Rilascio concessioni “Regolamento per la conservazione, la polizia delle opere di bonifica e la disciplina delle acque” approvato con deliberazione C.D.A. n. 12/2018CDA verb. n. 12/CDA del 19/10/2018</t>
        </r>
      </is>
    </nc>
  </rcc>
</revisions>
</file>

<file path=xl/revisions/revisionLog105.xml><?xml version="1.0" encoding="utf-8"?>
<revisions xmlns="http://schemas.openxmlformats.org/spreadsheetml/2006/main" xmlns:r="http://schemas.openxmlformats.org/officeDocument/2006/relationships">
  <rcc rId="268" ua="false" sId="1">
    <oc r="J2" t="inlineStr">
      <is>
        <r>
          <rPr>
            <sz val="11"/>
            <rFont val="Calibri"/>
            <family val="0"/>
            <charset val="1"/>
          </rPr>
          <t xml:space="preserve">Dott. Paolo</t>
        </r>
      </is>
    </oc>
    <nc r="J2"/>
  </rcc>
  <rcc rId="269" ua="false" sId="1">
    <oc r="K2" t="inlineStr">
      <is>
        <r>
          <rPr>
            <sz val="11"/>
            <rFont val="Calibri"/>
            <family val="0"/>
            <charset val="1"/>
          </rPr>
          <t xml:space="preserve">Pini</t>
        </r>
      </is>
    </oc>
    <nc r="K2"/>
  </rcc>
  <rcc rId="270" ua="false" sId="1">
    <oc r="L2" t="n">
      <v>19842</v>
    </oc>
    <nc r="L2"/>
  </rcc>
</revisions>
</file>

<file path=xl/revisions/revisionLog106.xml><?xml version="1.0" encoding="utf-8"?>
<revisions xmlns="http://schemas.openxmlformats.org/spreadsheetml/2006/main" xmlns:r="http://schemas.openxmlformats.org/officeDocument/2006/relationships">
  <rcc rId="271" ua="false" sId="1">
    <nc r="G2" t="inlineStr">
      <is>
        <r>
          <rPr>
            <sz val="11"/>
            <rFont val="Calibri"/>
            <family val="0"/>
            <charset val="1"/>
          </rPr>
          <t xml:space="preserve">07/10/2011 deliberazione C.D.A. n. 22/2011CDA verb. n. 5/CDA</t>
        </r>
      </is>
    </nc>
  </rcc>
</revisions>
</file>

<file path=xl/revisions/revisionLog107.xml><?xml version="1.0" encoding="utf-8"?>
<revisions xmlns="http://schemas.openxmlformats.org/spreadsheetml/2006/main" xmlns:r="http://schemas.openxmlformats.org/officeDocument/2006/relationships">
  <rcc rId="272" ua="false" sId="3">
    <oc r="D56" t="inlineStr">
      <is>
        <r>
          <rPr>
            <sz val="11"/>
            <rFont val="Calibri"/>
            <family val="0"/>
            <charset val="1"/>
          </rPr>
          <t xml:space="preserve">vedi registro accesso generalizzato chiedi anna</t>
        </r>
      </is>
    </oc>
    <nc r="D56" t="inlineStr">
      <is>
        <r>
          <rPr>
            <sz val="11"/>
            <rFont val="Calibri"/>
            <family val="0"/>
            <charset val="1"/>
          </rPr>
          <t xml:space="preserve">n. 6 richieste Area Tecnica</t>
        </r>
      </is>
    </nc>
  </rcc>
  <rcc rId="273" ua="false" sId="3">
    <oc r="D59" t="inlineStr">
      <is>
        <r>
          <rPr>
            <sz val="11"/>
            <rFont val="Calibri"/>
            <family val="0"/>
            <charset val="1"/>
          </rPr>
          <t xml:space="preserve">vedi registro accesso chiedi anna</t>
        </r>
      </is>
    </oc>
    <nc r="D59" t="inlineStr">
      <is>
        <r>
          <rPr>
            <sz val="11"/>
            <rFont val="Calibri"/>
            <family val="0"/>
            <charset val="1"/>
          </rPr>
          <t xml:space="preserve">Area Tecnica</t>
        </r>
      </is>
    </nc>
  </rcc>
</revisions>
</file>

<file path=xl/revisions/revisionLog108.xml><?xml version="1.0" encoding="utf-8"?>
<revisions xmlns="http://schemas.openxmlformats.org/spreadsheetml/2006/main" xmlns:r="http://schemas.openxmlformats.org/officeDocument/2006/relationships">
  <rcc rId="274" ua="false" sId="2">
    <oc r="B2" t="inlineStr">
      <is>
        <r>
          <rPr>
            <sz val="11"/>
            <rFont val="Calibri"/>
            <family val="0"/>
            <charset val="1"/>
          </rPr>
          <t xml:space="preserve">CONSIDERAZIONI GENERALI SULL’EFFICACIA DELL’ATTUAZIONE DEL PIANO TRIENNALE DI PREVENZIONE DELLA CORRUZIONE (PTPC) E SUL RUOLO DEL RESPONSABILE DELLA PREVENZIONE DELLA CORRUZIONE (RPC)</t>
        </r>
      </is>
    </oc>
    <nc r="B2" t="inlineStr">
      <is>
        <r>
          <rPr>
            <sz val="11"/>
            <rFont val="Calibri"/>
            <family val="0"/>
            <charset val="1"/>
          </rPr>
          <t xml:space="preserve">CONSIDERAZIONI GENERALI SULL’EFFICACIA DELL’ATTUAZIONE DEL PIANO TRIENNALE DI PREVENZIONE DELLA CORRUZIONE (PTPC) E SUL RUOLO DEL RESPONSABILE DELLA PREVENZIONE DELLA CORRUZIONE E DELLA TRASPARENZA (RPCT)</t>
        </r>
      </is>
    </nc>
  </rcc>
</revisions>
</file>

<file path=xl/revisions/revisionLog109.xml><?xml version="1.0" encoding="utf-8"?>
<revisions xmlns="http://schemas.openxmlformats.org/spreadsheetml/2006/main" xmlns:r="http://schemas.openxmlformats.org/officeDocument/2006/relationships">
  <rcc rId="275" ua="false" sId="3">
    <nc r="C226" t="inlineStr">
      <is>
        <r>
          <rPr>
            <sz val="11"/>
            <rFont val="Calibri"/>
            <family val="0"/>
            <charset val="1"/>
          </rPr>
          <t xml:space="preserve">x</t>
        </r>
      </is>
    </nc>
  </rcc>
</revisions>
</file>

<file path=xl/revisions/revisionLog110.xml><?xml version="1.0" encoding="utf-8"?>
<revisions xmlns="http://schemas.openxmlformats.org/spreadsheetml/2006/main" xmlns:r="http://schemas.openxmlformats.org/officeDocument/2006/relationships">
  <rcc rId="276" ua="false" sId="1">
    <oc r="G2" t="inlineStr">
      <is>
        <r>
          <rPr>
            <sz val="11"/>
            <rFont val="Calibri"/>
            <family val="0"/>
            <charset val="1"/>
          </rPr>
          <t xml:space="preserve"> deliberazione C.D.A. n. 22/2011CDA verb. n. 5/CDA del 07/10/2011</t>
        </r>
      </is>
    </oc>
    <nc r="G2" t="n">
      <v>43214</v>
    </nc>
  </rcc>
</revisions>
</file>

<file path=xl/revisions/revisionLog111.xml><?xml version="1.0" encoding="utf-8"?>
<revisions xmlns="http://schemas.openxmlformats.org/spreadsheetml/2006/main" xmlns:r="http://schemas.openxmlformats.org/officeDocument/2006/relationships">
  <rcc rId="277" ua="false" sId="3">
    <oc r="D96" t="inlineStr">
      <is>
        <r>
          <rPr>
            <sz val="11"/>
            <rFont val="Calibri"/>
            <family val="0"/>
            <charset val="1"/>
          </rPr>
          <t xml:space="preserve">mediante autodichiarazioni (controllare n. verifiche di violazioni accertate se ce ne sono)</t>
        </r>
      </is>
    </oc>
    <nc r="D96" t="inlineStr">
      <is>
        <r>
          <rPr>
            <sz val="11"/>
            <rFont val="Calibri"/>
            <family val="0"/>
            <charset val="1"/>
          </rPr>
          <t xml:space="preserve">mediante autodichiarazioni </t>
        </r>
      </is>
    </nc>
  </rcc>
  <rcc rId="278" ua="false" sId="3">
    <oc r="D102" t="inlineStr">
      <is>
        <r>
          <rPr>
            <sz val="11"/>
            <rFont val="Calibri"/>
            <family val="0"/>
            <charset val="1"/>
          </rPr>
          <t xml:space="preserve">mediante autodichiarazioni (controllare n. verifiche di violazioni accertate se ce ne sono)</t>
        </r>
      </is>
    </oc>
    <nc r="D102" t="inlineStr">
      <is>
        <r>
          <rPr>
            <sz val="11"/>
            <rFont val="Calibri"/>
            <family val="0"/>
            <charset val="1"/>
          </rPr>
          <t xml:space="preserve">mediante autodichiarazioni </t>
        </r>
      </is>
    </nc>
  </rcc>
</revisions>
</file>

<file path=xl/revisions/revisionLog112.xml><?xml version="1.0" encoding="utf-8"?>
<revisions xmlns="http://schemas.openxmlformats.org/spreadsheetml/2006/main" xmlns:r="http://schemas.openxmlformats.org/officeDocument/2006/relationships">
  <rcc rId="279" ua="false" sId="3">
    <oc r="D65" t="inlineStr">
      <is>
        <r>
          <rPr>
            <sz val="11"/>
            <rFont val="Calibri"/>
            <family val="0"/>
            <charset val="1"/>
          </rPr>
          <t xml:space="preserve">indicativamente ogni 3 mesi </t>
        </r>
      </is>
    </oc>
    <nc r="D65" t="inlineStr">
      <is>
        <r>
          <rPr>
            <sz val="11"/>
            <rFont val="Calibri"/>
            <family val="0"/>
            <charset val="1"/>
          </rPr>
          <t xml:space="preserve">indicativamente ogni 3 mesi su quali sezioni??</t>
        </r>
      </is>
    </nc>
  </rcc>
</revisions>
</file>

<file path=xl/revisions/revisionLog113.xml><?xml version="1.0" encoding="utf-8"?>
<revisions xmlns="http://schemas.openxmlformats.org/spreadsheetml/2006/main" xmlns:r="http://schemas.openxmlformats.org/officeDocument/2006/relationships">
  <rcc rId="280" ua="false" sId="3">
    <oc r="D108" t="inlineStr">
      <is>
        <r>
          <rPr>
            <sz val="11"/>
            <rFont val="Calibri"/>
            <family val="0"/>
            <charset val="1"/>
          </rPr>
          <t xml:space="preserve">è prevista l’autorizzazione allo svolgimento di incarichi da parte del Comitato Amministrativo</t>
        </r>
      </is>
    </oc>
    <nc r="D108" t="inlineStr">
      <is>
        <r>
          <rPr>
            <sz val="11"/>
            <rFont val="Calibri"/>
            <family val="0"/>
            <charset val="1"/>
          </rPr>
          <t xml:space="preserve">autorizzazione allo svolgimento di incarichi da parte del Comitato Amministrativo</t>
        </r>
      </is>
    </nc>
  </rcc>
</revisions>
</file>

<file path=xl/revisions/revisionLog114.xml><?xml version="1.0" encoding="utf-8"?>
<revisions xmlns="http://schemas.openxmlformats.org/spreadsheetml/2006/main" xmlns:r="http://schemas.openxmlformats.org/officeDocument/2006/relationships">
  <rcc rId="281" ua="false" sId="3">
    <nc r="C135" t="inlineStr">
      <is>
        <r>
          <rPr>
            <sz val="11"/>
            <rFont val="Calibri"/>
            <family val="0"/>
            <charset val="1"/>
          </rPr>
          <t xml:space="preserve">sufficiente, in fase di prima applicazione</t>
        </r>
      </is>
    </nc>
  </rcc>
</revisions>
</file>

<file path=xl/revisions/revisionLog115.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dn rId="0" localSheetId="1" customView="1" name="Z_CA4B238D_38AA_4D87_A8EF_3490DE869A45_.wvu.PrintArea" hidden="1" oldHidden="1">
    <formula>Anagrafica!$A$1:$N$2</formula>
  </rdn>
  <rdn rId="0" localSheetId="2" customView="1" name="Z_CA4B238D_38AA_4D87_A8EF_3490DE869A45_.wvu.PrintArea" hidden="1" oldHidden="1">
    <formula>'Considerazioni generali'!$A$1:$C$6</formula>
  </rdn>
  <rdn rId="0" localSheetId="3" customView="1" name="Z_CA4B238D_38AA_4D87_A8EF_3490DE869A45_.wvu.PrintArea" hidden="1" oldHidden="1">
    <formula>'Misure anticorruzione'!$A$1:$D$192</formula>
  </rdn>
  <rcv guid="{CA4B238D-38AA-4D87-A8EF-3490DE869A45}" action="add"/>
</revisions>
</file>

<file path=xl/revisions/userNames.xml><?xml version="1.0" encoding="utf-8"?>
<users xmlns="http://schemas.openxmlformats.org/spreadsheetml/2006/main" xmlns:r="http://schemas.openxmlformats.org/officeDocument/2006/relationships" xmlns:mc="http://schemas.openxmlformats.org/markup-compatibility/2006" xmlns:x14ac="http://schemas.microsoft.com/office/spreadsheetml/2009/9/ac" mc:Ignorable="x14ac" count="1">
  <userInfo guid="{E75F343B-47E2-487B-BF90-8879D0B75B0E}" name="Silvia Aurino" id="-449396214" dateTime="2019-01-31T11:57:13"/>
</users>
</file>

<file path=xl/theme/theme1.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3.xml.rels><?xml version="1.0" encoding="UTF-8" standalone="yes"?>
<Relationships xmlns="http://schemas.openxmlformats.org/package/2006/relationships"><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N2"/>
  <sheetViews>
    <sheetView zoomScale="120" zoomScaleNormal="120" workbookViewId="0">
      <selection activeCell="H3" sqref="H3"/>
    </sheetView>
  </sheetViews>
  <sheetFormatPr defaultRowHeight="15" x14ac:dyDescent="0.25"/>
  <cols>
    <col min="1" max="1" width="32.5703125" customWidth="1"/>
    <col min="2" max="2" width="18.140625" customWidth="1"/>
    <col min="3" max="3" width="13.42578125" customWidth="1"/>
    <col min="4" max="4" width="15.85546875" customWidth="1"/>
    <col min="5" max="5" width="12.42578125" customWidth="1"/>
    <col min="6" max="6" width="15.5703125" customWidth="1"/>
    <col min="7" max="7" width="16.28515625" customWidth="1"/>
    <col min="8" max="8" width="18.28515625" customWidth="1"/>
    <col min="9" max="9" width="19.42578125" customWidth="1"/>
    <col min="10" max="10" width="16.28515625" customWidth="1"/>
    <col min="11" max="11" width="15" customWidth="1"/>
    <col min="12" max="12" width="17.42578125" customWidth="1"/>
    <col min="13" max="13" width="14.7109375" customWidth="1"/>
    <col min="14" max="14" width="13" customWidth="1"/>
    <col min="15" max="1025" width="8.7109375" customWidth="1"/>
  </cols>
  <sheetData>
    <row r="1" spans="1:14" ht="131.25" customHeight="1" x14ac:dyDescent="0.25">
      <c r="A1" s="2" t="s">
        <v>0</v>
      </c>
      <c r="B1" s="2" t="s">
        <v>1</v>
      </c>
      <c r="C1" s="2" t="s">
        <v>2</v>
      </c>
      <c r="D1" s="2" t="s">
        <v>3</v>
      </c>
      <c r="E1" s="2" t="s">
        <v>4</v>
      </c>
      <c r="F1" s="2" t="s">
        <v>5</v>
      </c>
      <c r="G1" s="2" t="s">
        <v>6</v>
      </c>
      <c r="H1" s="2" t="s">
        <v>7</v>
      </c>
      <c r="I1" s="3" t="s">
        <v>8</v>
      </c>
      <c r="J1" s="3" t="s">
        <v>9</v>
      </c>
      <c r="K1" s="3" t="s">
        <v>10</v>
      </c>
      <c r="L1" s="3" t="s">
        <v>11</v>
      </c>
      <c r="M1" s="3" t="s">
        <v>12</v>
      </c>
      <c r="N1" s="3" t="s">
        <v>13</v>
      </c>
    </row>
    <row r="2" spans="1:14" ht="110.25" x14ac:dyDescent="0.25">
      <c r="A2" s="4">
        <v>91313990375</v>
      </c>
      <c r="B2" s="4" t="s">
        <v>14</v>
      </c>
      <c r="C2" s="4" t="s">
        <v>15</v>
      </c>
      <c r="D2" s="4" t="s">
        <v>16</v>
      </c>
      <c r="E2" s="5">
        <v>19842</v>
      </c>
      <c r="F2" s="4" t="s">
        <v>17</v>
      </c>
      <c r="G2" s="6" t="s">
        <v>18</v>
      </c>
      <c r="H2" s="4" t="s">
        <v>19</v>
      </c>
      <c r="I2" s="7"/>
      <c r="J2" s="7"/>
      <c r="K2" s="7"/>
      <c r="L2" s="8"/>
      <c r="M2" s="7"/>
      <c r="N2" s="7"/>
    </row>
  </sheetData>
  <customSheetViews>
    <customSheetView guid="{CA4B238D-38AA-4D87-A8EF-3490DE869A45}" scale="120" fitToPage="1">
      <selection activeCell="H3" sqref="H3"/>
      <pageMargins left="0.70833333333333304" right="0.70833333333333304" top="0.74791666666666701" bottom="0.74791666666666701" header="0.51180555555555496" footer="0.51180555555555496"/>
      <pageSetup paperSize="9" firstPageNumber="0" orientation="landscape" horizontalDpi="300" verticalDpi="300"/>
    </customSheetView>
  </customSheetViews>
  <pageMargins left="0.70833333333333304" right="0.70833333333333304" top="0.74791666666666701" bottom="0.74791666666666701" header="0.51180555555555496" footer="0.51180555555555496"/>
  <pageSetup paperSize="9" firstPageNumber="0" orientation="landscape" horizontalDpi="300" verticalDpi="30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C6"/>
  <sheetViews>
    <sheetView zoomScale="120" zoomScaleNormal="120" workbookViewId="0">
      <selection activeCell="C6" sqref="C6"/>
    </sheetView>
  </sheetViews>
  <sheetFormatPr defaultRowHeight="15" x14ac:dyDescent="0.25"/>
  <cols>
    <col min="1" max="1" width="6.5703125" customWidth="1"/>
    <col min="2" max="2" width="79.85546875" customWidth="1"/>
    <col min="3" max="3" width="51.42578125" customWidth="1"/>
    <col min="4" max="1025" width="8.7109375" customWidth="1"/>
  </cols>
  <sheetData>
    <row r="1" spans="1:3" ht="18.75" x14ac:dyDescent="0.25">
      <c r="A1" s="9" t="s">
        <v>20</v>
      </c>
      <c r="B1" s="9" t="s">
        <v>21</v>
      </c>
      <c r="C1" s="9" t="s">
        <v>22</v>
      </c>
    </row>
    <row r="2" spans="1:3" ht="60" x14ac:dyDescent="0.25">
      <c r="A2" s="10">
        <v>1</v>
      </c>
      <c r="B2" s="11" t="s">
        <v>23</v>
      </c>
      <c r="C2" s="10"/>
    </row>
    <row r="3" spans="1:3" ht="95.1" customHeight="1" x14ac:dyDescent="0.25">
      <c r="A3" s="10" t="s">
        <v>24</v>
      </c>
      <c r="B3" s="12" t="s">
        <v>25</v>
      </c>
      <c r="C3" s="13" t="s">
        <v>26</v>
      </c>
    </row>
    <row r="4" spans="1:3" ht="60" customHeight="1" x14ac:dyDescent="0.25">
      <c r="A4" s="10" t="s">
        <v>27</v>
      </c>
      <c r="B4" s="12" t="s">
        <v>28</v>
      </c>
      <c r="C4" s="13" t="s">
        <v>29</v>
      </c>
    </row>
    <row r="5" spans="1:3" ht="78.75" x14ac:dyDescent="0.25">
      <c r="A5" s="10" t="s">
        <v>30</v>
      </c>
      <c r="B5" s="12" t="s">
        <v>31</v>
      </c>
      <c r="C5" s="13" t="s">
        <v>32</v>
      </c>
    </row>
    <row r="6" spans="1:3" ht="73.5" customHeight="1" x14ac:dyDescent="0.25">
      <c r="A6" s="10" t="s">
        <v>33</v>
      </c>
      <c r="B6" s="12" t="s">
        <v>34</v>
      </c>
      <c r="C6" s="13" t="s">
        <v>35</v>
      </c>
    </row>
  </sheetData>
  <customSheetViews>
    <customSheetView guid="{CA4B238D-38AA-4D87-A8EF-3490DE869A45}" scale="120" fitToPage="1">
      <selection activeCell="C6" sqref="C6"/>
      <pageMargins left="0.70833333333333304" right="0.70833333333333304" top="0.74791666666666701" bottom="0.74791666666666701" header="0.51180555555555496" footer="0.51180555555555496"/>
      <pageSetup paperSize="9" firstPageNumber="0" fitToHeight="11" orientation="landscape" horizontalDpi="300" verticalDpi="300"/>
    </customSheetView>
  </customSheetViews>
  <pageMargins left="0.70833333333333304" right="0.70833333333333304" top="0.74791666666666701" bottom="0.74791666666666701" header="0.51180555555555496" footer="0.51180555555555496"/>
  <pageSetup paperSize="9" firstPageNumber="0" fitToHeight="11" orientation="landscape" horizontalDpi="300" verticalDpi="30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E193"/>
  <sheetViews>
    <sheetView tabSelected="1" zoomScale="120" zoomScaleNormal="120" workbookViewId="0">
      <selection activeCell="D38" sqref="D38"/>
    </sheetView>
  </sheetViews>
  <sheetFormatPr defaultRowHeight="15" x14ac:dyDescent="0.25"/>
  <cols>
    <col min="1" max="1" width="8.7109375" customWidth="1"/>
    <col min="2" max="2" width="59" style="14" customWidth="1"/>
    <col min="3" max="3" width="55.7109375" style="14" customWidth="1"/>
    <col min="4" max="4" width="52.42578125" style="14" customWidth="1"/>
    <col min="5" max="5" width="36.140625" customWidth="1"/>
    <col min="6" max="1025" width="8.7109375" customWidth="1"/>
  </cols>
  <sheetData>
    <row r="1" spans="1:5" ht="196.5" customHeight="1" x14ac:dyDescent="0.3">
      <c r="A1" s="1" t="s">
        <v>36</v>
      </c>
      <c r="B1" s="1"/>
      <c r="C1" s="1"/>
      <c r="D1" s="1"/>
    </row>
    <row r="2" spans="1:5" ht="54.75" customHeight="1" x14ac:dyDescent="0.25">
      <c r="A2" s="15" t="s">
        <v>20</v>
      </c>
      <c r="B2" s="15" t="s">
        <v>21</v>
      </c>
      <c r="C2" s="15" t="s">
        <v>37</v>
      </c>
      <c r="D2" s="15" t="s">
        <v>38</v>
      </c>
      <c r="E2" s="16"/>
    </row>
    <row r="3" spans="1:5" ht="30" customHeight="1" x14ac:dyDescent="0.25">
      <c r="A3" s="17">
        <v>2</v>
      </c>
      <c r="B3" s="18" t="s">
        <v>39</v>
      </c>
      <c r="C3" s="19"/>
      <c r="D3" s="20"/>
      <c r="E3" s="21"/>
    </row>
    <row r="4" spans="1:5" ht="47.25" customHeight="1" x14ac:dyDescent="0.25">
      <c r="A4" s="17" t="s">
        <v>40</v>
      </c>
      <c r="B4" s="22" t="s">
        <v>41</v>
      </c>
      <c r="C4" s="19"/>
      <c r="D4" s="20"/>
      <c r="E4" s="21"/>
    </row>
    <row r="5" spans="1:5" ht="189" x14ac:dyDescent="0.25">
      <c r="A5" s="17" t="s">
        <v>42</v>
      </c>
      <c r="B5" s="23" t="s">
        <v>43</v>
      </c>
      <c r="C5" s="24" t="s">
        <v>44</v>
      </c>
      <c r="D5" s="25" t="s">
        <v>45</v>
      </c>
      <c r="E5" s="21"/>
    </row>
    <row r="6" spans="1:5" ht="37.5" customHeight="1" x14ac:dyDescent="0.25">
      <c r="A6" s="17" t="s">
        <v>46</v>
      </c>
      <c r="B6" s="23" t="s">
        <v>47</v>
      </c>
      <c r="C6" s="26"/>
      <c r="D6" s="20"/>
      <c r="E6" s="21"/>
    </row>
    <row r="7" spans="1:5" ht="31.5" x14ac:dyDescent="0.25">
      <c r="A7" s="17" t="s">
        <v>48</v>
      </c>
      <c r="B7" s="23" t="s">
        <v>49</v>
      </c>
      <c r="C7" s="26"/>
      <c r="D7" s="20"/>
    </row>
    <row r="8" spans="1:5" ht="31.5" x14ac:dyDescent="0.25">
      <c r="A8" s="17" t="s">
        <v>50</v>
      </c>
      <c r="B8" s="23" t="s">
        <v>51</v>
      </c>
      <c r="C8" s="27"/>
      <c r="D8" s="28"/>
    </row>
    <row r="9" spans="1:5" ht="153.75" customHeight="1" x14ac:dyDescent="0.25">
      <c r="A9" s="17" t="s">
        <v>52</v>
      </c>
      <c r="B9" s="29" t="s">
        <v>53</v>
      </c>
      <c r="C9" s="30"/>
      <c r="D9" s="20"/>
    </row>
    <row r="10" spans="1:5" ht="15.75" x14ac:dyDescent="0.25">
      <c r="A10" s="17" t="s">
        <v>54</v>
      </c>
      <c r="B10" s="31" t="s">
        <v>55</v>
      </c>
      <c r="C10" s="26"/>
      <c r="D10" s="20"/>
    </row>
    <row r="11" spans="1:5" ht="15.75" x14ac:dyDescent="0.25">
      <c r="A11" s="17" t="s">
        <v>56</v>
      </c>
      <c r="B11" s="31" t="s">
        <v>57</v>
      </c>
      <c r="C11" s="26"/>
      <c r="D11" s="20"/>
    </row>
    <row r="12" spans="1:5" ht="47.25" x14ac:dyDescent="0.25">
      <c r="A12" s="17" t="s">
        <v>58</v>
      </c>
      <c r="B12" s="31" t="s">
        <v>59</v>
      </c>
      <c r="C12" s="26"/>
      <c r="D12" s="20"/>
    </row>
    <row r="13" spans="1:5" ht="31.5" x14ac:dyDescent="0.25">
      <c r="A13" s="17" t="s">
        <v>60</v>
      </c>
      <c r="B13" s="31" t="s">
        <v>61</v>
      </c>
      <c r="C13" s="26"/>
      <c r="D13" s="20"/>
    </row>
    <row r="14" spans="1:5" ht="15.75" x14ac:dyDescent="0.25">
      <c r="A14" s="17" t="s">
        <v>62</v>
      </c>
      <c r="B14" s="31" t="s">
        <v>63</v>
      </c>
      <c r="C14" s="26"/>
      <c r="D14" s="28"/>
    </row>
    <row r="15" spans="1:5" ht="28.5" x14ac:dyDescent="0.25">
      <c r="A15" s="32" t="s">
        <v>64</v>
      </c>
      <c r="B15" s="23" t="s">
        <v>65</v>
      </c>
      <c r="C15" s="24" t="s">
        <v>44</v>
      </c>
      <c r="D15" s="20"/>
    </row>
    <row r="16" spans="1:5" ht="31.5" x14ac:dyDescent="0.25">
      <c r="A16" s="32" t="s">
        <v>66</v>
      </c>
      <c r="B16" s="29" t="s">
        <v>67</v>
      </c>
      <c r="C16" s="19"/>
      <c r="D16" s="20"/>
    </row>
    <row r="17" spans="1:4" ht="28.5" x14ac:dyDescent="0.25">
      <c r="A17" s="32" t="s">
        <v>68</v>
      </c>
      <c r="B17" s="23" t="s">
        <v>69</v>
      </c>
      <c r="C17" s="33"/>
      <c r="D17" s="28"/>
    </row>
    <row r="18" spans="1:4" ht="15.75" x14ac:dyDescent="0.25">
      <c r="A18" s="32" t="s">
        <v>70</v>
      </c>
      <c r="B18" s="23" t="s">
        <v>71</v>
      </c>
      <c r="C18" s="28"/>
      <c r="D18" s="28"/>
    </row>
    <row r="19" spans="1:4" ht="47.25" x14ac:dyDescent="0.25">
      <c r="A19" s="32" t="s">
        <v>72</v>
      </c>
      <c r="B19" s="29" t="s">
        <v>73</v>
      </c>
      <c r="C19" s="19"/>
      <c r="D19" s="20"/>
    </row>
    <row r="20" spans="1:4" ht="63" x14ac:dyDescent="0.25">
      <c r="A20" s="32" t="s">
        <v>74</v>
      </c>
      <c r="B20" s="23" t="s">
        <v>75</v>
      </c>
      <c r="C20" s="24" t="s">
        <v>44</v>
      </c>
      <c r="D20" s="25" t="s">
        <v>76</v>
      </c>
    </row>
    <row r="21" spans="1:4" ht="15.75" x14ac:dyDescent="0.25">
      <c r="A21" s="32" t="s">
        <v>77</v>
      </c>
      <c r="B21" s="23" t="s">
        <v>78</v>
      </c>
      <c r="C21" s="26"/>
      <c r="D21" s="28"/>
    </row>
    <row r="22" spans="1:4" ht="15.75" x14ac:dyDescent="0.25">
      <c r="A22" s="32" t="s">
        <v>79</v>
      </c>
      <c r="B22" s="29" t="s">
        <v>80</v>
      </c>
      <c r="C22" s="19"/>
      <c r="D22" s="19"/>
    </row>
    <row r="23" spans="1:4" ht="15.75" x14ac:dyDescent="0.25">
      <c r="A23" s="32" t="s">
        <v>81</v>
      </c>
      <c r="B23" s="23" t="s">
        <v>82</v>
      </c>
      <c r="C23" s="19"/>
      <c r="D23" s="19"/>
    </row>
    <row r="24" spans="1:4" ht="31.5" x14ac:dyDescent="0.25">
      <c r="A24" s="32" t="s">
        <v>83</v>
      </c>
      <c r="B24" s="23" t="s">
        <v>84</v>
      </c>
      <c r="C24" s="19"/>
      <c r="D24" s="28"/>
    </row>
    <row r="25" spans="1:4" ht="31.5" x14ac:dyDescent="0.25">
      <c r="A25" s="32" t="s">
        <v>85</v>
      </c>
      <c r="B25" s="23" t="s">
        <v>86</v>
      </c>
      <c r="C25" s="19"/>
      <c r="D25" s="28"/>
    </row>
    <row r="26" spans="1:4" ht="47.25" x14ac:dyDescent="0.25">
      <c r="A26" s="32" t="s">
        <v>87</v>
      </c>
      <c r="B26" s="23" t="s">
        <v>88</v>
      </c>
      <c r="C26" s="34" t="s">
        <v>44</v>
      </c>
      <c r="D26" s="25" t="s">
        <v>89</v>
      </c>
    </row>
    <row r="27" spans="1:4" ht="47.25" x14ac:dyDescent="0.25">
      <c r="A27" s="32" t="s">
        <v>90</v>
      </c>
      <c r="B27" s="29" t="s">
        <v>91</v>
      </c>
      <c r="C27" s="35" t="s">
        <v>92</v>
      </c>
      <c r="D27" s="28"/>
    </row>
    <row r="28" spans="1:4" ht="31.5" x14ac:dyDescent="0.25">
      <c r="A28" s="32" t="s">
        <v>93</v>
      </c>
      <c r="B28" s="29" t="s">
        <v>94</v>
      </c>
      <c r="C28" s="19"/>
      <c r="D28" s="28"/>
    </row>
    <row r="29" spans="1:4" ht="15.75" x14ac:dyDescent="0.25">
      <c r="A29" s="32" t="s">
        <v>95</v>
      </c>
      <c r="B29" s="36" t="s">
        <v>96</v>
      </c>
      <c r="C29" s="19"/>
      <c r="D29" s="28"/>
    </row>
    <row r="30" spans="1:4" ht="28.5" x14ac:dyDescent="0.25">
      <c r="A30" s="32" t="s">
        <v>97</v>
      </c>
      <c r="B30" s="36" t="s">
        <v>19</v>
      </c>
      <c r="C30" s="34" t="s">
        <v>98</v>
      </c>
      <c r="D30" s="28"/>
    </row>
    <row r="31" spans="1:4" ht="15.75" x14ac:dyDescent="0.25">
      <c r="A31" s="17">
        <v>3</v>
      </c>
      <c r="B31" s="37" t="s">
        <v>99</v>
      </c>
      <c r="C31" s="19"/>
      <c r="D31" s="20"/>
    </row>
    <row r="32" spans="1:4" ht="31.5" x14ac:dyDescent="0.25">
      <c r="A32" s="17" t="s">
        <v>100</v>
      </c>
      <c r="B32" s="29" t="s">
        <v>101</v>
      </c>
      <c r="C32" s="19"/>
      <c r="D32" s="20"/>
    </row>
    <row r="33" spans="1:4" ht="28.5" x14ac:dyDescent="0.25">
      <c r="A33" s="17" t="s">
        <v>102</v>
      </c>
      <c r="B33" s="23" t="s">
        <v>103</v>
      </c>
      <c r="C33" s="24" t="s">
        <v>98</v>
      </c>
      <c r="D33" s="19"/>
    </row>
    <row r="34" spans="1:4" ht="31.5" x14ac:dyDescent="0.25">
      <c r="A34" s="17" t="s">
        <v>104</v>
      </c>
      <c r="B34" s="23" t="s">
        <v>105</v>
      </c>
      <c r="C34" s="26"/>
      <c r="D34" s="20"/>
    </row>
    <row r="35" spans="1:4" ht="15.75" x14ac:dyDescent="0.25">
      <c r="A35" s="17" t="s">
        <v>106</v>
      </c>
      <c r="B35" s="23" t="s">
        <v>107</v>
      </c>
      <c r="C35" s="26"/>
      <c r="D35" s="20"/>
    </row>
    <row r="36" spans="1:4" ht="47.25" x14ac:dyDescent="0.25">
      <c r="A36" s="17" t="s">
        <v>108</v>
      </c>
      <c r="B36" s="29" t="s">
        <v>109</v>
      </c>
      <c r="C36" s="19"/>
      <c r="D36" s="20"/>
    </row>
    <row r="37" spans="1:4" ht="78.75" x14ac:dyDescent="0.25">
      <c r="A37" s="17" t="s">
        <v>110</v>
      </c>
      <c r="B37" s="31" t="s">
        <v>111</v>
      </c>
      <c r="C37" s="26"/>
      <c r="D37" s="28"/>
    </row>
    <row r="38" spans="1:4" ht="47.25" x14ac:dyDescent="0.25">
      <c r="A38" s="17" t="s">
        <v>112</v>
      </c>
      <c r="B38" s="31" t="s">
        <v>113</v>
      </c>
      <c r="C38" s="24" t="s">
        <v>98</v>
      </c>
      <c r="D38" s="25" t="s">
        <v>114</v>
      </c>
    </row>
    <row r="39" spans="1:4" ht="94.5" x14ac:dyDescent="0.25">
      <c r="A39" s="17" t="s">
        <v>115</v>
      </c>
      <c r="B39" s="31" t="s">
        <v>116</v>
      </c>
      <c r="C39" s="26"/>
      <c r="D39" s="20"/>
    </row>
    <row r="40" spans="1:4" ht="94.5" x14ac:dyDescent="0.25">
      <c r="A40" s="17" t="s">
        <v>117</v>
      </c>
      <c r="B40" s="29" t="s">
        <v>118</v>
      </c>
      <c r="C40" s="19"/>
      <c r="D40" s="28"/>
    </row>
    <row r="41" spans="1:4" ht="31.5" x14ac:dyDescent="0.25">
      <c r="A41" s="17" t="s">
        <v>119</v>
      </c>
      <c r="B41" s="29" t="s">
        <v>120</v>
      </c>
      <c r="C41" s="20"/>
      <c r="D41" s="28"/>
    </row>
    <row r="42" spans="1:4" ht="15.75" x14ac:dyDescent="0.25">
      <c r="A42" s="17" t="s">
        <v>121</v>
      </c>
      <c r="B42" s="36" t="s">
        <v>122</v>
      </c>
      <c r="C42" s="20"/>
      <c r="D42" s="28"/>
    </row>
    <row r="43" spans="1:4" ht="28.5" x14ac:dyDescent="0.25">
      <c r="A43" s="17" t="s">
        <v>123</v>
      </c>
      <c r="B43" s="36" t="s">
        <v>19</v>
      </c>
      <c r="C43" s="34" t="s">
        <v>98</v>
      </c>
      <c r="D43" s="28"/>
    </row>
    <row r="44" spans="1:4" ht="15.75" x14ac:dyDescent="0.25">
      <c r="A44" s="17">
        <v>4</v>
      </c>
      <c r="B44" s="38" t="s">
        <v>124</v>
      </c>
      <c r="C44" s="19"/>
      <c r="D44" s="20"/>
    </row>
    <row r="45" spans="1:4" ht="47.25" x14ac:dyDescent="0.25">
      <c r="A45" s="17" t="s">
        <v>125</v>
      </c>
      <c r="B45" s="22" t="s">
        <v>126</v>
      </c>
      <c r="C45" s="19"/>
      <c r="D45" s="20"/>
    </row>
    <row r="46" spans="1:4" ht="31.5" x14ac:dyDescent="0.25">
      <c r="A46" s="17" t="s">
        <v>127</v>
      </c>
      <c r="B46" s="31" t="s">
        <v>128</v>
      </c>
      <c r="C46" s="24" t="s">
        <v>98</v>
      </c>
      <c r="D46" s="25" t="s">
        <v>129</v>
      </c>
    </row>
    <row r="47" spans="1:4" ht="31.5" x14ac:dyDescent="0.25">
      <c r="A47" s="17" t="s">
        <v>130</v>
      </c>
      <c r="B47" s="31" t="s">
        <v>131</v>
      </c>
      <c r="C47" s="26"/>
      <c r="D47" s="20"/>
    </row>
    <row r="48" spans="1:4" ht="31.5" x14ac:dyDescent="0.25">
      <c r="A48" s="17" t="s">
        <v>132</v>
      </c>
      <c r="B48" s="31" t="s">
        <v>133</v>
      </c>
      <c r="C48" s="26"/>
      <c r="D48" s="20"/>
    </row>
    <row r="49" spans="1:4" ht="31.5" x14ac:dyDescent="0.25">
      <c r="A49" s="17" t="s">
        <v>134</v>
      </c>
      <c r="B49" s="31" t="s">
        <v>135</v>
      </c>
      <c r="C49" s="26"/>
      <c r="D49" s="20"/>
    </row>
    <row r="50" spans="1:4" ht="28.5" x14ac:dyDescent="0.25">
      <c r="A50" s="17" t="s">
        <v>136</v>
      </c>
      <c r="B50" s="31" t="s">
        <v>137</v>
      </c>
      <c r="C50" s="24" t="s">
        <v>98</v>
      </c>
      <c r="D50" s="35" t="s">
        <v>138</v>
      </c>
    </row>
    <row r="51" spans="1:4" ht="15.75" x14ac:dyDescent="0.25">
      <c r="A51" s="17" t="s">
        <v>139</v>
      </c>
      <c r="B51" s="31" t="s">
        <v>140</v>
      </c>
      <c r="C51" s="26"/>
      <c r="D51" s="20"/>
    </row>
    <row r="52" spans="1:4" ht="31.5" x14ac:dyDescent="0.25">
      <c r="A52" s="17" t="s">
        <v>141</v>
      </c>
      <c r="B52" s="22" t="s">
        <v>142</v>
      </c>
      <c r="C52" s="19"/>
      <c r="D52" s="20"/>
    </row>
    <row r="53" spans="1:4" ht="47.25" x14ac:dyDescent="0.25">
      <c r="A53" s="17" t="s">
        <v>143</v>
      </c>
      <c r="B53" s="31" t="s">
        <v>144</v>
      </c>
      <c r="C53" s="26"/>
      <c r="D53" s="28"/>
    </row>
    <row r="54" spans="1:4" ht="28.5" x14ac:dyDescent="0.25">
      <c r="A54" s="17" t="s">
        <v>145</v>
      </c>
      <c r="B54" s="31" t="s">
        <v>19</v>
      </c>
      <c r="C54" s="24" t="s">
        <v>98</v>
      </c>
      <c r="D54" s="20"/>
    </row>
    <row r="55" spans="1:4" ht="31.5" x14ac:dyDescent="0.25">
      <c r="A55" s="17" t="s">
        <v>146</v>
      </c>
      <c r="B55" s="38" t="s">
        <v>147</v>
      </c>
      <c r="C55" s="26"/>
      <c r="D55" s="20"/>
    </row>
    <row r="56" spans="1:4" ht="47.25" x14ac:dyDescent="0.25">
      <c r="A56" s="17" t="s">
        <v>148</v>
      </c>
      <c r="B56" s="31" t="s">
        <v>149</v>
      </c>
      <c r="C56" s="24" t="s">
        <v>44</v>
      </c>
      <c r="D56" s="35" t="s">
        <v>150</v>
      </c>
    </row>
    <row r="57" spans="1:4" ht="15.75" x14ac:dyDescent="0.25">
      <c r="A57" s="17" t="s">
        <v>151</v>
      </c>
      <c r="B57" s="31" t="s">
        <v>19</v>
      </c>
      <c r="C57" s="26"/>
      <c r="D57" s="20"/>
    </row>
    <row r="58" spans="1:4" ht="15.75" x14ac:dyDescent="0.25">
      <c r="A58" s="17" t="s">
        <v>152</v>
      </c>
      <c r="B58" s="38" t="s">
        <v>153</v>
      </c>
      <c r="C58" s="26"/>
      <c r="D58" s="20"/>
    </row>
    <row r="59" spans="1:4" ht="28.5" x14ac:dyDescent="0.25">
      <c r="A59" s="17" t="s">
        <v>154</v>
      </c>
      <c r="B59" s="31" t="s">
        <v>155</v>
      </c>
      <c r="C59" s="24" t="s">
        <v>44</v>
      </c>
      <c r="D59" s="35"/>
    </row>
    <row r="60" spans="1:4" ht="15.75" x14ac:dyDescent="0.25">
      <c r="A60" s="17" t="s">
        <v>156</v>
      </c>
      <c r="B60" s="31" t="s">
        <v>19</v>
      </c>
      <c r="C60" s="26"/>
      <c r="D60" s="20"/>
    </row>
    <row r="61" spans="1:4" ht="31.5" x14ac:dyDescent="0.25">
      <c r="A61" s="17" t="s">
        <v>157</v>
      </c>
      <c r="B61" s="38" t="s">
        <v>158</v>
      </c>
      <c r="C61" s="26"/>
      <c r="D61" s="20"/>
    </row>
    <row r="62" spans="1:4" ht="28.5" x14ac:dyDescent="0.25">
      <c r="A62" s="17" t="s">
        <v>159</v>
      </c>
      <c r="B62" s="31" t="s">
        <v>82</v>
      </c>
      <c r="C62" s="24" t="s">
        <v>44</v>
      </c>
      <c r="D62" s="20"/>
    </row>
    <row r="63" spans="1:4" ht="15.75" x14ac:dyDescent="0.25">
      <c r="A63" s="17" t="s">
        <v>160</v>
      </c>
      <c r="B63" s="31" t="s">
        <v>19</v>
      </c>
      <c r="C63" s="26"/>
      <c r="D63" s="20"/>
    </row>
    <row r="64" spans="1:4" ht="31.5" x14ac:dyDescent="0.25">
      <c r="A64" s="17" t="s">
        <v>161</v>
      </c>
      <c r="B64" s="22" t="s">
        <v>162</v>
      </c>
      <c r="C64" s="19"/>
      <c r="D64" s="20"/>
    </row>
    <row r="65" spans="1:4" ht="31.5" x14ac:dyDescent="0.25">
      <c r="A65" s="17" t="s">
        <v>163</v>
      </c>
      <c r="B65" s="31" t="s">
        <v>164</v>
      </c>
      <c r="C65" s="24" t="s">
        <v>44</v>
      </c>
      <c r="D65" s="25" t="s">
        <v>165</v>
      </c>
    </row>
    <row r="66" spans="1:4" ht="31.5" x14ac:dyDescent="0.25">
      <c r="A66" s="17" t="s">
        <v>166</v>
      </c>
      <c r="B66" s="31" t="s">
        <v>105</v>
      </c>
      <c r="C66" s="26"/>
      <c r="D66" s="20"/>
    </row>
    <row r="67" spans="1:4" ht="15.75" x14ac:dyDescent="0.25">
      <c r="A67" s="17" t="s">
        <v>167</v>
      </c>
      <c r="B67" s="31" t="s">
        <v>107</v>
      </c>
      <c r="C67" s="26"/>
      <c r="D67" s="20"/>
    </row>
    <row r="68" spans="1:4" ht="63" x14ac:dyDescent="0.25">
      <c r="A68" s="17" t="s">
        <v>168</v>
      </c>
      <c r="B68" s="22" t="s">
        <v>169</v>
      </c>
      <c r="C68" s="35" t="s">
        <v>92</v>
      </c>
      <c r="D68" s="25" t="s">
        <v>170</v>
      </c>
    </row>
    <row r="69" spans="1:4" ht="15.75" x14ac:dyDescent="0.25">
      <c r="A69" s="17">
        <v>5</v>
      </c>
      <c r="B69" s="38" t="s">
        <v>171</v>
      </c>
      <c r="C69" s="19"/>
      <c r="D69" s="20"/>
    </row>
    <row r="70" spans="1:4" ht="31.5" x14ac:dyDescent="0.25">
      <c r="A70" s="17" t="s">
        <v>172</v>
      </c>
      <c r="B70" s="22" t="s">
        <v>173</v>
      </c>
      <c r="C70" s="19"/>
      <c r="D70" s="20"/>
    </row>
    <row r="71" spans="1:4" ht="28.5" x14ac:dyDescent="0.25">
      <c r="A71" s="17" t="s">
        <v>174</v>
      </c>
      <c r="B71" s="31" t="s">
        <v>103</v>
      </c>
      <c r="C71" s="24" t="s">
        <v>44</v>
      </c>
      <c r="D71" s="20"/>
    </row>
    <row r="72" spans="1:4" ht="31.5" x14ac:dyDescent="0.25">
      <c r="A72" s="17" t="s">
        <v>175</v>
      </c>
      <c r="B72" s="31" t="s">
        <v>131</v>
      </c>
      <c r="C72" s="26"/>
      <c r="D72" s="20"/>
    </row>
    <row r="73" spans="1:4" ht="31.5" x14ac:dyDescent="0.25">
      <c r="A73" s="17" t="s">
        <v>176</v>
      </c>
      <c r="B73" s="31" t="s">
        <v>133</v>
      </c>
      <c r="C73" s="26"/>
      <c r="D73" s="20"/>
    </row>
    <row r="74" spans="1:4" ht="47.25" x14ac:dyDescent="0.25">
      <c r="A74" s="17" t="s">
        <v>177</v>
      </c>
      <c r="B74" s="22" t="s">
        <v>178</v>
      </c>
      <c r="C74" s="19"/>
      <c r="D74" s="28"/>
    </row>
    <row r="75" spans="1:4" ht="47.25" x14ac:dyDescent="0.25">
      <c r="A75" s="17" t="s">
        <v>179</v>
      </c>
      <c r="B75" s="29" t="s">
        <v>180</v>
      </c>
      <c r="C75" s="19"/>
      <c r="D75" s="20"/>
    </row>
    <row r="76" spans="1:4" ht="15.75" x14ac:dyDescent="0.25">
      <c r="A76" s="17" t="s">
        <v>181</v>
      </c>
      <c r="B76" s="31" t="s">
        <v>182</v>
      </c>
      <c r="C76" s="26"/>
      <c r="D76" s="20"/>
    </row>
    <row r="77" spans="1:4" ht="15.75" x14ac:dyDescent="0.25">
      <c r="A77" s="17" t="s">
        <v>183</v>
      </c>
      <c r="B77" s="31" t="s">
        <v>184</v>
      </c>
      <c r="C77" s="26"/>
      <c r="D77" s="20"/>
    </row>
    <row r="78" spans="1:4" ht="15.75" x14ac:dyDescent="0.25">
      <c r="A78" s="17" t="s">
        <v>185</v>
      </c>
      <c r="B78" s="31" t="s">
        <v>186</v>
      </c>
      <c r="C78" s="26"/>
      <c r="D78" s="28"/>
    </row>
    <row r="79" spans="1:4" ht="31.5" x14ac:dyDescent="0.25">
      <c r="A79" s="17" t="s">
        <v>187</v>
      </c>
      <c r="B79" s="31" t="s">
        <v>188</v>
      </c>
      <c r="C79" s="24" t="s">
        <v>44</v>
      </c>
      <c r="D79" s="25" t="s">
        <v>189</v>
      </c>
    </row>
    <row r="80" spans="1:4" ht="15.75" x14ac:dyDescent="0.25">
      <c r="A80" s="17" t="s">
        <v>190</v>
      </c>
      <c r="B80" s="31" t="s">
        <v>191</v>
      </c>
      <c r="C80" s="26"/>
      <c r="D80" s="20"/>
    </row>
    <row r="81" spans="1:4" ht="47.25" x14ac:dyDescent="0.25">
      <c r="A81" s="17" t="s">
        <v>192</v>
      </c>
      <c r="B81" s="31" t="s">
        <v>193</v>
      </c>
      <c r="C81" s="24" t="s">
        <v>44</v>
      </c>
      <c r="D81" s="25" t="s">
        <v>194</v>
      </c>
    </row>
    <row r="82" spans="1:4" ht="94.5" x14ac:dyDescent="0.25">
      <c r="A82" s="17" t="s">
        <v>195</v>
      </c>
      <c r="B82" s="22" t="s">
        <v>196</v>
      </c>
      <c r="C82" s="35" t="s">
        <v>197</v>
      </c>
      <c r="D82" s="28"/>
    </row>
    <row r="83" spans="1:4" ht="15.75" x14ac:dyDescent="0.25">
      <c r="A83" s="17">
        <v>6</v>
      </c>
      <c r="B83" s="38" t="s">
        <v>198</v>
      </c>
      <c r="C83" s="19"/>
      <c r="D83" s="20"/>
    </row>
    <row r="84" spans="1:4" ht="31.5" x14ac:dyDescent="0.25">
      <c r="A84" s="17" t="s">
        <v>199</v>
      </c>
      <c r="B84" s="22" t="s">
        <v>200</v>
      </c>
      <c r="C84" s="19"/>
      <c r="D84" s="20"/>
    </row>
    <row r="85" spans="1:4" ht="15.75" x14ac:dyDescent="0.25">
      <c r="A85" s="17" t="s">
        <v>201</v>
      </c>
      <c r="B85" s="31" t="s">
        <v>202</v>
      </c>
      <c r="C85" s="35">
        <v>4</v>
      </c>
      <c r="D85" s="28"/>
    </row>
    <row r="86" spans="1:4" ht="15.75" x14ac:dyDescent="0.25">
      <c r="A86" s="17" t="s">
        <v>203</v>
      </c>
      <c r="B86" s="31" t="s">
        <v>204</v>
      </c>
      <c r="C86" s="19"/>
      <c r="D86" s="28"/>
    </row>
    <row r="87" spans="1:4" ht="31.5" x14ac:dyDescent="0.25">
      <c r="A87" s="17" t="s">
        <v>205</v>
      </c>
      <c r="B87" s="29" t="s">
        <v>206</v>
      </c>
      <c r="C87" s="19"/>
      <c r="D87" s="20"/>
    </row>
    <row r="88" spans="1:4" ht="39.75" customHeight="1" x14ac:dyDescent="0.25">
      <c r="A88" s="17" t="s">
        <v>207</v>
      </c>
      <c r="B88" s="23" t="s">
        <v>208</v>
      </c>
      <c r="C88" s="26"/>
      <c r="D88" s="28"/>
    </row>
    <row r="89" spans="1:4" ht="31.5" x14ac:dyDescent="0.25">
      <c r="A89" s="17" t="s">
        <v>209</v>
      </c>
      <c r="B89" s="31" t="s">
        <v>131</v>
      </c>
      <c r="C89" s="26"/>
      <c r="D89" s="20"/>
    </row>
    <row r="90" spans="1:4" ht="31.5" x14ac:dyDescent="0.25">
      <c r="A90" s="17" t="s">
        <v>210</v>
      </c>
      <c r="B90" s="31" t="s">
        <v>133</v>
      </c>
      <c r="C90" s="24" t="s">
        <v>44</v>
      </c>
      <c r="D90" s="20"/>
    </row>
    <row r="91" spans="1:4" ht="47.25" x14ac:dyDescent="0.25">
      <c r="A91" s="32" t="s">
        <v>211</v>
      </c>
      <c r="B91" s="29" t="s">
        <v>212</v>
      </c>
      <c r="C91" s="19"/>
      <c r="D91" s="19"/>
    </row>
    <row r="92" spans="1:4" ht="15.75" x14ac:dyDescent="0.25">
      <c r="A92" s="32" t="s">
        <v>213</v>
      </c>
      <c r="B92" s="23" t="s">
        <v>103</v>
      </c>
      <c r="C92" s="28"/>
      <c r="D92" s="19"/>
    </row>
    <row r="93" spans="1:4" ht="28.5" x14ac:dyDescent="0.25">
      <c r="A93" s="32" t="s">
        <v>214</v>
      </c>
      <c r="B93" s="23" t="s">
        <v>19</v>
      </c>
      <c r="C93" s="24" t="s">
        <v>44</v>
      </c>
      <c r="D93" s="19"/>
    </row>
    <row r="94" spans="1:4" ht="31.5" x14ac:dyDescent="0.25">
      <c r="A94" s="17">
        <v>7</v>
      </c>
      <c r="B94" s="38" t="s">
        <v>215</v>
      </c>
      <c r="C94" s="19"/>
      <c r="D94" s="20"/>
    </row>
    <row r="95" spans="1:4" ht="47.25" x14ac:dyDescent="0.25">
      <c r="A95" s="17" t="s">
        <v>216</v>
      </c>
      <c r="B95" s="22" t="s">
        <v>217</v>
      </c>
      <c r="C95" s="19"/>
      <c r="D95" s="20"/>
    </row>
    <row r="96" spans="1:4" ht="31.5" x14ac:dyDescent="0.25">
      <c r="A96" s="17" t="s">
        <v>218</v>
      </c>
      <c r="B96" s="31" t="s">
        <v>219</v>
      </c>
      <c r="C96" s="24" t="s">
        <v>44</v>
      </c>
      <c r="D96" s="25" t="s">
        <v>220</v>
      </c>
    </row>
    <row r="97" spans="1:4" ht="31.5" x14ac:dyDescent="0.25">
      <c r="A97" s="17" t="s">
        <v>221</v>
      </c>
      <c r="B97" s="31" t="s">
        <v>131</v>
      </c>
      <c r="C97" s="26"/>
      <c r="D97" s="20"/>
    </row>
    <row r="98" spans="1:4" ht="31.5" x14ac:dyDescent="0.25">
      <c r="A98" s="17" t="s">
        <v>222</v>
      </c>
      <c r="B98" s="31" t="s">
        <v>133</v>
      </c>
      <c r="C98" s="26"/>
      <c r="D98" s="20"/>
    </row>
    <row r="99" spans="1:4" ht="47.25" x14ac:dyDescent="0.25">
      <c r="A99" s="17" t="s">
        <v>223</v>
      </c>
      <c r="B99" s="22" t="s">
        <v>224</v>
      </c>
      <c r="C99" s="35"/>
      <c r="D99" s="28"/>
    </row>
    <row r="100" spans="1:4" ht="31.5" x14ac:dyDescent="0.25">
      <c r="A100" s="17">
        <v>8</v>
      </c>
      <c r="B100" s="38" t="s">
        <v>225</v>
      </c>
      <c r="C100" s="19"/>
      <c r="D100" s="20"/>
    </row>
    <row r="101" spans="1:4" ht="31.5" x14ac:dyDescent="0.25">
      <c r="A101" s="17" t="s">
        <v>226</v>
      </c>
      <c r="B101" s="22" t="s">
        <v>227</v>
      </c>
      <c r="C101" s="19"/>
      <c r="D101" s="20"/>
    </row>
    <row r="102" spans="1:4" ht="28.5" x14ac:dyDescent="0.25">
      <c r="A102" s="17" t="s">
        <v>228</v>
      </c>
      <c r="B102" s="31" t="s">
        <v>229</v>
      </c>
      <c r="C102" s="24" t="s">
        <v>44</v>
      </c>
      <c r="D102" s="25" t="s">
        <v>220</v>
      </c>
    </row>
    <row r="103" spans="1:4" ht="31.5" x14ac:dyDescent="0.25">
      <c r="A103" s="17" t="s">
        <v>230</v>
      </c>
      <c r="B103" s="31" t="s">
        <v>131</v>
      </c>
      <c r="C103" s="26"/>
      <c r="D103" s="20"/>
    </row>
    <row r="104" spans="1:4" ht="31.5" x14ac:dyDescent="0.25">
      <c r="A104" s="17" t="s">
        <v>231</v>
      </c>
      <c r="B104" s="31" t="s">
        <v>133</v>
      </c>
      <c r="C104" s="26"/>
      <c r="D104" s="20"/>
    </row>
    <row r="105" spans="1:4" ht="47.25" x14ac:dyDescent="0.25">
      <c r="A105" s="17" t="s">
        <v>232</v>
      </c>
      <c r="B105" s="22" t="s">
        <v>233</v>
      </c>
      <c r="C105" s="19"/>
      <c r="D105" s="28"/>
    </row>
    <row r="106" spans="1:4" ht="31.5" x14ac:dyDescent="0.25">
      <c r="A106" s="17">
        <v>9</v>
      </c>
      <c r="B106" s="38" t="s">
        <v>234</v>
      </c>
      <c r="C106" s="19"/>
      <c r="D106" s="20"/>
    </row>
    <row r="107" spans="1:4" ht="47.25" x14ac:dyDescent="0.25">
      <c r="A107" s="17" t="s">
        <v>235</v>
      </c>
      <c r="B107" s="22" t="s">
        <v>236</v>
      </c>
      <c r="C107" s="19"/>
      <c r="D107" s="20"/>
    </row>
    <row r="108" spans="1:4" ht="31.5" x14ac:dyDescent="0.25">
      <c r="A108" s="17" t="s">
        <v>237</v>
      </c>
      <c r="B108" s="31" t="s">
        <v>103</v>
      </c>
      <c r="C108" s="24" t="s">
        <v>44</v>
      </c>
      <c r="D108" s="35" t="s">
        <v>238</v>
      </c>
    </row>
    <row r="109" spans="1:4" ht="31.5" x14ac:dyDescent="0.25">
      <c r="A109" s="17" t="s">
        <v>239</v>
      </c>
      <c r="B109" s="31" t="s">
        <v>131</v>
      </c>
      <c r="C109" s="26"/>
      <c r="D109" s="20"/>
    </row>
    <row r="110" spans="1:4" ht="31.5" x14ac:dyDescent="0.25">
      <c r="A110" s="17" t="s">
        <v>240</v>
      </c>
      <c r="B110" s="31" t="s">
        <v>133</v>
      </c>
      <c r="C110" s="26"/>
      <c r="D110" s="20"/>
    </row>
    <row r="111" spans="1:4" ht="31.5" x14ac:dyDescent="0.25">
      <c r="A111" s="17" t="s">
        <v>241</v>
      </c>
      <c r="B111" s="22" t="s">
        <v>242</v>
      </c>
      <c r="C111" s="19"/>
      <c r="D111" s="28"/>
    </row>
    <row r="112" spans="1:4" ht="47.25" x14ac:dyDescent="0.25">
      <c r="A112" s="17" t="s">
        <v>243</v>
      </c>
      <c r="B112" s="22" t="s">
        <v>244</v>
      </c>
      <c r="C112" s="19"/>
      <c r="D112" s="20"/>
    </row>
    <row r="113" spans="1:4" ht="31.5" x14ac:dyDescent="0.25">
      <c r="A113" s="17" t="s">
        <v>245</v>
      </c>
      <c r="B113" s="31" t="s">
        <v>246</v>
      </c>
      <c r="C113" s="26"/>
      <c r="D113" s="28"/>
    </row>
    <row r="114" spans="1:4" ht="28.5" x14ac:dyDescent="0.25">
      <c r="A114" s="17" t="s">
        <v>247</v>
      </c>
      <c r="B114" s="31" t="s">
        <v>19</v>
      </c>
      <c r="C114" s="24" t="s">
        <v>44</v>
      </c>
      <c r="D114" s="20"/>
    </row>
    <row r="115" spans="1:4" ht="31.5" x14ac:dyDescent="0.25">
      <c r="A115" s="17">
        <v>10</v>
      </c>
      <c r="B115" s="38" t="s">
        <v>248</v>
      </c>
      <c r="C115" s="19"/>
      <c r="D115" s="20"/>
    </row>
    <row r="116" spans="1:4" ht="70.5" customHeight="1" x14ac:dyDescent="0.25">
      <c r="A116" s="17" t="s">
        <v>249</v>
      </c>
      <c r="B116" s="22" t="s">
        <v>250</v>
      </c>
      <c r="C116" s="19"/>
      <c r="D116" s="20"/>
    </row>
    <row r="117" spans="1:4" ht="28.5" x14ac:dyDescent="0.25">
      <c r="A117" s="17" t="s">
        <v>251</v>
      </c>
      <c r="B117" s="31" t="s">
        <v>103</v>
      </c>
      <c r="C117" s="24" t="s">
        <v>44</v>
      </c>
      <c r="D117" s="20"/>
    </row>
    <row r="118" spans="1:4" ht="31.5" x14ac:dyDescent="0.25">
      <c r="A118" s="17" t="s">
        <v>252</v>
      </c>
      <c r="B118" s="31" t="s">
        <v>253</v>
      </c>
      <c r="C118" s="26"/>
      <c r="D118" s="20"/>
    </row>
    <row r="119" spans="1:4" ht="31.5" x14ac:dyDescent="0.25">
      <c r="A119" s="17" t="s">
        <v>254</v>
      </c>
      <c r="B119" s="31" t="s">
        <v>133</v>
      </c>
      <c r="C119" s="26"/>
      <c r="D119" s="20"/>
    </row>
    <row r="120" spans="1:4" ht="31.5" x14ac:dyDescent="0.25">
      <c r="A120" s="17" t="s">
        <v>255</v>
      </c>
      <c r="B120" s="22" t="s">
        <v>256</v>
      </c>
      <c r="C120" s="20"/>
      <c r="D120" s="39"/>
    </row>
    <row r="121" spans="1:4" ht="31.5" x14ac:dyDescent="0.25">
      <c r="A121" s="17" t="s">
        <v>257</v>
      </c>
      <c r="B121" s="22" t="s">
        <v>258</v>
      </c>
      <c r="C121" s="19"/>
      <c r="D121" s="20"/>
    </row>
    <row r="122" spans="1:4" ht="15.75" x14ac:dyDescent="0.25">
      <c r="A122" s="17" t="s">
        <v>259</v>
      </c>
      <c r="B122" s="31" t="s">
        <v>260</v>
      </c>
      <c r="C122" s="26"/>
      <c r="D122" s="20"/>
    </row>
    <row r="123" spans="1:4" ht="28.5" x14ac:dyDescent="0.25">
      <c r="A123" s="17" t="s">
        <v>261</v>
      </c>
      <c r="B123" s="31" t="s">
        <v>262</v>
      </c>
      <c r="C123" s="24" t="s">
        <v>44</v>
      </c>
      <c r="D123" s="20"/>
    </row>
    <row r="124" spans="1:4" ht="15.75" x14ac:dyDescent="0.25">
      <c r="A124" s="17" t="s">
        <v>263</v>
      </c>
      <c r="B124" s="31" t="s">
        <v>264</v>
      </c>
      <c r="C124" s="26"/>
      <c r="D124" s="20"/>
    </row>
    <row r="125" spans="1:4" ht="15.75" x14ac:dyDescent="0.25">
      <c r="A125" s="17" t="s">
        <v>265</v>
      </c>
      <c r="B125" s="31" t="s">
        <v>266</v>
      </c>
      <c r="C125" s="26"/>
      <c r="D125" s="20"/>
    </row>
    <row r="126" spans="1:4" ht="51" customHeight="1" x14ac:dyDescent="0.25">
      <c r="A126" s="17" t="s">
        <v>267</v>
      </c>
      <c r="B126" s="22" t="s">
        <v>268</v>
      </c>
      <c r="C126" s="20"/>
      <c r="D126" s="20"/>
    </row>
    <row r="127" spans="1:4" ht="19.5" customHeight="1" x14ac:dyDescent="0.25">
      <c r="A127" s="17" t="s">
        <v>269</v>
      </c>
      <c r="B127" s="31" t="s">
        <v>270</v>
      </c>
      <c r="C127" s="40"/>
      <c r="D127" s="40"/>
    </row>
    <row r="128" spans="1:4" ht="20.25" customHeight="1" x14ac:dyDescent="0.45">
      <c r="A128" s="17" t="s">
        <v>271</v>
      </c>
      <c r="B128" s="31" t="s">
        <v>19</v>
      </c>
      <c r="C128" s="41" t="s">
        <v>44</v>
      </c>
      <c r="D128" s="20"/>
    </row>
    <row r="129" spans="1:4" ht="53.25" customHeight="1" x14ac:dyDescent="0.25">
      <c r="A129" s="17" t="s">
        <v>272</v>
      </c>
      <c r="B129" s="22" t="s">
        <v>273</v>
      </c>
      <c r="C129" s="19"/>
      <c r="D129" s="20"/>
    </row>
    <row r="130" spans="1:4" ht="15.75" x14ac:dyDescent="0.25">
      <c r="A130" s="17" t="s">
        <v>274</v>
      </c>
      <c r="B130" s="31" t="s">
        <v>275</v>
      </c>
      <c r="C130" s="26"/>
      <c r="D130" s="28"/>
    </row>
    <row r="131" spans="1:4" ht="15.75" x14ac:dyDescent="0.25">
      <c r="A131" s="17" t="s">
        <v>276</v>
      </c>
      <c r="B131" s="31" t="s">
        <v>19</v>
      </c>
      <c r="C131" s="26"/>
      <c r="D131" s="20"/>
    </row>
    <row r="132" spans="1:4" ht="61.5" customHeight="1" x14ac:dyDescent="0.25">
      <c r="A132" s="17" t="s">
        <v>277</v>
      </c>
      <c r="B132" s="38" t="s">
        <v>278</v>
      </c>
      <c r="C132" s="26"/>
      <c r="D132" s="20"/>
    </row>
    <row r="133" spans="1:4" ht="15.75" x14ac:dyDescent="0.25">
      <c r="A133" s="17" t="s">
        <v>279</v>
      </c>
      <c r="B133" s="31" t="s">
        <v>275</v>
      </c>
      <c r="C133" s="26"/>
      <c r="D133" s="28"/>
    </row>
    <row r="134" spans="1:4" ht="28.5" x14ac:dyDescent="0.25">
      <c r="A134" s="17" t="s">
        <v>280</v>
      </c>
      <c r="B134" s="31" t="s">
        <v>19</v>
      </c>
      <c r="C134" s="24" t="s">
        <v>44</v>
      </c>
      <c r="D134" s="20"/>
    </row>
    <row r="135" spans="1:4" ht="63" x14ac:dyDescent="0.25">
      <c r="A135" s="17" t="s">
        <v>281</v>
      </c>
      <c r="B135" s="22" t="s">
        <v>282</v>
      </c>
      <c r="C135" s="35" t="s">
        <v>283</v>
      </c>
      <c r="D135" s="28"/>
    </row>
    <row r="136" spans="1:4" ht="15.75" x14ac:dyDescent="0.25">
      <c r="A136" s="17">
        <v>11</v>
      </c>
      <c r="B136" s="38" t="s">
        <v>284</v>
      </c>
      <c r="C136" s="19"/>
      <c r="D136" s="20"/>
    </row>
    <row r="137" spans="1:4" ht="47.25" x14ac:dyDescent="0.25">
      <c r="A137" s="17" t="s">
        <v>285</v>
      </c>
      <c r="B137" s="22" t="s">
        <v>286</v>
      </c>
      <c r="C137" s="19"/>
      <c r="D137" s="20"/>
    </row>
    <row r="138" spans="1:4" ht="94.5" x14ac:dyDescent="0.25">
      <c r="A138" s="17" t="s">
        <v>287</v>
      </c>
      <c r="B138" s="31" t="s">
        <v>103</v>
      </c>
      <c r="C138" s="24" t="s">
        <v>44</v>
      </c>
      <c r="D138" s="35" t="s">
        <v>288</v>
      </c>
    </row>
    <row r="139" spans="1:4" ht="15.75" x14ac:dyDescent="0.25">
      <c r="A139" s="17" t="s">
        <v>289</v>
      </c>
      <c r="B139" s="31" t="s">
        <v>78</v>
      </c>
      <c r="C139" s="26"/>
      <c r="D139" s="26"/>
    </row>
    <row r="140" spans="1:4" ht="63" x14ac:dyDescent="0.25">
      <c r="A140" s="17" t="s">
        <v>290</v>
      </c>
      <c r="B140" s="22" t="s">
        <v>291</v>
      </c>
      <c r="C140" s="19"/>
      <c r="D140" s="20"/>
    </row>
    <row r="141" spans="1:4" ht="15.75" x14ac:dyDescent="0.25">
      <c r="A141" s="17" t="s">
        <v>292</v>
      </c>
      <c r="B141" s="31" t="s">
        <v>103</v>
      </c>
      <c r="C141" s="26"/>
      <c r="D141" s="20"/>
    </row>
    <row r="142" spans="1:4" ht="28.5" x14ac:dyDescent="0.25">
      <c r="A142" s="17" t="s">
        <v>293</v>
      </c>
      <c r="B142" s="31" t="s">
        <v>19</v>
      </c>
      <c r="C142" s="24" t="s">
        <v>44</v>
      </c>
      <c r="D142" s="20"/>
    </row>
    <row r="143" spans="1:4" ht="63" x14ac:dyDescent="0.25">
      <c r="A143" s="17" t="s">
        <v>294</v>
      </c>
      <c r="B143" s="22" t="s">
        <v>295</v>
      </c>
      <c r="C143" s="19"/>
      <c r="D143" s="20"/>
    </row>
    <row r="144" spans="1:4" ht="31.5" x14ac:dyDescent="0.25">
      <c r="A144" s="17" t="s">
        <v>296</v>
      </c>
      <c r="B144" s="31" t="s">
        <v>297</v>
      </c>
      <c r="C144" s="26"/>
      <c r="D144" s="28"/>
    </row>
    <row r="145" spans="1:4" ht="28.5" x14ac:dyDescent="0.25">
      <c r="A145" s="17" t="s">
        <v>298</v>
      </c>
      <c r="B145" s="31" t="s">
        <v>19</v>
      </c>
      <c r="C145" s="24" t="s">
        <v>44</v>
      </c>
      <c r="D145" s="20"/>
    </row>
    <row r="146" spans="1:4" ht="31.5" x14ac:dyDescent="0.25">
      <c r="A146" s="17" t="s">
        <v>299</v>
      </c>
      <c r="B146" s="22" t="s">
        <v>300</v>
      </c>
      <c r="C146" s="19"/>
      <c r="D146" s="20"/>
    </row>
    <row r="147" spans="1:4" ht="31.5" x14ac:dyDescent="0.25">
      <c r="A147" s="17" t="s">
        <v>301</v>
      </c>
      <c r="B147" s="31" t="s">
        <v>302</v>
      </c>
      <c r="C147" s="26"/>
      <c r="D147" s="28"/>
    </row>
    <row r="148" spans="1:4" ht="15.75" x14ac:dyDescent="0.25">
      <c r="A148" s="17" t="s">
        <v>303</v>
      </c>
      <c r="B148" s="31" t="s">
        <v>19</v>
      </c>
      <c r="C148" s="26"/>
      <c r="D148" s="20"/>
    </row>
    <row r="149" spans="1:4" ht="31.5" x14ac:dyDescent="0.25">
      <c r="A149" s="17" t="s">
        <v>304</v>
      </c>
      <c r="B149" s="22" t="s">
        <v>305</v>
      </c>
      <c r="C149" s="35" t="s">
        <v>197</v>
      </c>
      <c r="D149" s="28"/>
    </row>
    <row r="150" spans="1:4" ht="15.75" x14ac:dyDescent="0.25">
      <c r="A150" s="42">
        <v>12</v>
      </c>
      <c r="B150" s="38" t="s">
        <v>306</v>
      </c>
      <c r="C150" s="27"/>
      <c r="D150" s="20"/>
    </row>
    <row r="151" spans="1:4" ht="47.25" x14ac:dyDescent="0.25">
      <c r="A151" s="17" t="s">
        <v>307</v>
      </c>
      <c r="B151" s="22" t="s">
        <v>308</v>
      </c>
      <c r="C151" s="19"/>
      <c r="D151" s="20"/>
    </row>
    <row r="152" spans="1:4" ht="47.25" x14ac:dyDescent="0.25">
      <c r="A152" s="17" t="s">
        <v>309</v>
      </c>
      <c r="B152" s="31" t="s">
        <v>310</v>
      </c>
      <c r="C152" s="26"/>
      <c r="D152" s="28"/>
    </row>
    <row r="153" spans="1:4" ht="28.5" x14ac:dyDescent="0.25">
      <c r="A153" s="17" t="s">
        <v>311</v>
      </c>
      <c r="B153" s="31" t="s">
        <v>19</v>
      </c>
      <c r="C153" s="24" t="s">
        <v>44</v>
      </c>
      <c r="D153" s="20"/>
    </row>
    <row r="154" spans="1:4" ht="47.25" x14ac:dyDescent="0.25">
      <c r="A154" s="17" t="s">
        <v>312</v>
      </c>
      <c r="B154" s="22" t="s">
        <v>313</v>
      </c>
      <c r="C154" s="19"/>
      <c r="D154" s="20"/>
    </row>
    <row r="155" spans="1:4" ht="15.75" x14ac:dyDescent="0.25">
      <c r="A155" s="17" t="s">
        <v>314</v>
      </c>
      <c r="B155" s="31" t="s">
        <v>315</v>
      </c>
      <c r="C155" s="26"/>
      <c r="D155" s="28"/>
    </row>
    <row r="156" spans="1:4" ht="28.5" x14ac:dyDescent="0.25">
      <c r="A156" s="17" t="s">
        <v>316</v>
      </c>
      <c r="B156" s="31" t="s">
        <v>19</v>
      </c>
      <c r="C156" s="24" t="s">
        <v>44</v>
      </c>
      <c r="D156" s="20"/>
    </row>
    <row r="157" spans="1:4" ht="63" x14ac:dyDescent="0.25">
      <c r="A157" s="17" t="s">
        <v>317</v>
      </c>
      <c r="B157" s="22" t="s">
        <v>318</v>
      </c>
      <c r="C157" s="19"/>
      <c r="D157" s="20"/>
    </row>
    <row r="158" spans="1:4" ht="15.75" x14ac:dyDescent="0.25">
      <c r="A158" s="17" t="s">
        <v>319</v>
      </c>
      <c r="B158" s="31" t="s">
        <v>320</v>
      </c>
      <c r="C158" s="26"/>
      <c r="D158" s="28"/>
    </row>
    <row r="159" spans="1:4" ht="31.5" x14ac:dyDescent="0.25">
      <c r="A159" s="17" t="s">
        <v>321</v>
      </c>
      <c r="B159" s="31" t="s">
        <v>322</v>
      </c>
      <c r="C159" s="26"/>
      <c r="D159" s="28"/>
    </row>
    <row r="160" spans="1:4" ht="15.75" x14ac:dyDescent="0.25">
      <c r="A160" s="17" t="s">
        <v>323</v>
      </c>
      <c r="B160" s="31" t="s">
        <v>324</v>
      </c>
      <c r="C160" s="26"/>
      <c r="D160" s="28"/>
    </row>
    <row r="161" spans="1:4" ht="15.75" x14ac:dyDescent="0.25">
      <c r="A161" s="17" t="s">
        <v>325</v>
      </c>
      <c r="B161" s="31" t="s">
        <v>326</v>
      </c>
      <c r="C161" s="26"/>
      <c r="D161" s="28"/>
    </row>
    <row r="162" spans="1:4" ht="94.5" x14ac:dyDescent="0.25">
      <c r="A162" s="17" t="s">
        <v>327</v>
      </c>
      <c r="B162" s="22" t="s">
        <v>328</v>
      </c>
      <c r="C162" s="19"/>
      <c r="D162" s="20"/>
    </row>
    <row r="163" spans="1:4" ht="15.75" x14ac:dyDescent="0.25">
      <c r="A163" s="17" t="s">
        <v>329</v>
      </c>
      <c r="B163" s="31" t="s">
        <v>330</v>
      </c>
      <c r="C163" s="26"/>
      <c r="D163" s="28"/>
    </row>
    <row r="164" spans="1:4" ht="15.75" x14ac:dyDescent="0.25">
      <c r="A164" s="17" t="s">
        <v>331</v>
      </c>
      <c r="B164" s="31" t="s">
        <v>332</v>
      </c>
      <c r="C164" s="26"/>
      <c r="D164" s="28"/>
    </row>
    <row r="165" spans="1:4" ht="15.75" x14ac:dyDescent="0.25">
      <c r="A165" s="17" t="s">
        <v>333</v>
      </c>
      <c r="B165" s="31" t="s">
        <v>334</v>
      </c>
      <c r="C165" s="26"/>
      <c r="D165" s="28"/>
    </row>
    <row r="166" spans="1:4" ht="31.5" x14ac:dyDescent="0.25">
      <c r="A166" s="17" t="s">
        <v>335</v>
      </c>
      <c r="B166" s="31" t="s">
        <v>336</v>
      </c>
      <c r="C166" s="26"/>
      <c r="D166" s="28"/>
    </row>
    <row r="167" spans="1:4" ht="15.75" x14ac:dyDescent="0.25">
      <c r="A167" s="17" t="s">
        <v>337</v>
      </c>
      <c r="B167" s="31" t="s">
        <v>338</v>
      </c>
      <c r="C167" s="26"/>
      <c r="D167" s="28"/>
    </row>
    <row r="168" spans="1:4" ht="31.5" x14ac:dyDescent="0.25">
      <c r="A168" s="17" t="s">
        <v>339</v>
      </c>
      <c r="B168" s="31" t="s">
        <v>340</v>
      </c>
      <c r="C168" s="26"/>
      <c r="D168" s="28"/>
    </row>
    <row r="169" spans="1:4" ht="31.5" x14ac:dyDescent="0.25">
      <c r="A169" s="17" t="s">
        <v>341</v>
      </c>
      <c r="B169" s="31" t="s">
        <v>342</v>
      </c>
      <c r="C169" s="26"/>
      <c r="D169" s="28"/>
    </row>
    <row r="170" spans="1:4" ht="15.75" x14ac:dyDescent="0.25">
      <c r="A170" s="17" t="s">
        <v>343</v>
      </c>
      <c r="B170" s="31" t="s">
        <v>344</v>
      </c>
      <c r="C170" s="26"/>
      <c r="D170" s="28"/>
    </row>
    <row r="171" spans="1:4" ht="15.75" x14ac:dyDescent="0.25">
      <c r="A171" s="17" t="s">
        <v>345</v>
      </c>
      <c r="B171" s="31" t="s">
        <v>326</v>
      </c>
      <c r="C171" s="26"/>
      <c r="D171" s="28"/>
    </row>
    <row r="172" spans="1:4" ht="15.75" x14ac:dyDescent="0.25">
      <c r="A172" s="17" t="s">
        <v>346</v>
      </c>
      <c r="B172" s="31" t="s">
        <v>19</v>
      </c>
      <c r="C172" s="26"/>
      <c r="D172" s="20"/>
    </row>
    <row r="173" spans="1:4" ht="63" x14ac:dyDescent="0.25">
      <c r="A173" s="17" t="s">
        <v>347</v>
      </c>
      <c r="B173" s="22" t="s">
        <v>348</v>
      </c>
      <c r="C173" s="19"/>
      <c r="D173" s="26"/>
    </row>
    <row r="174" spans="1:4" ht="63" x14ac:dyDescent="0.25">
      <c r="A174" s="32" t="s">
        <v>349</v>
      </c>
      <c r="B174" s="29" t="s">
        <v>350</v>
      </c>
      <c r="C174" s="19"/>
      <c r="D174" s="26"/>
    </row>
    <row r="175" spans="1:4" ht="15.75" x14ac:dyDescent="0.25">
      <c r="A175" s="32" t="s">
        <v>351</v>
      </c>
      <c r="B175" s="23" t="s">
        <v>315</v>
      </c>
      <c r="C175" s="19"/>
      <c r="D175" s="26"/>
    </row>
    <row r="176" spans="1:4" ht="28.5" x14ac:dyDescent="0.25">
      <c r="A176" s="32" t="s">
        <v>352</v>
      </c>
      <c r="B176" s="23" t="s">
        <v>19</v>
      </c>
      <c r="C176" s="34" t="s">
        <v>44</v>
      </c>
      <c r="D176" s="26"/>
    </row>
    <row r="177" spans="1:4" ht="15.75" x14ac:dyDescent="0.25">
      <c r="A177" s="17">
        <v>13</v>
      </c>
      <c r="B177" s="38" t="s">
        <v>353</v>
      </c>
      <c r="C177" s="19"/>
      <c r="D177" s="20"/>
    </row>
    <row r="178" spans="1:4" ht="106.5" customHeight="1" x14ac:dyDescent="0.25">
      <c r="A178" s="17" t="s">
        <v>354</v>
      </c>
      <c r="B178" s="29" t="s">
        <v>355</v>
      </c>
      <c r="C178" s="19"/>
      <c r="D178" s="20"/>
    </row>
    <row r="179" spans="1:4" ht="31.5" x14ac:dyDescent="0.25">
      <c r="A179" s="17" t="s">
        <v>356</v>
      </c>
      <c r="B179" s="31" t="s">
        <v>357</v>
      </c>
      <c r="C179" s="26"/>
      <c r="D179" s="28"/>
    </row>
    <row r="180" spans="1:4" ht="28.5" x14ac:dyDescent="0.25">
      <c r="A180" s="17" t="s">
        <v>358</v>
      </c>
      <c r="B180" s="31" t="s">
        <v>19</v>
      </c>
      <c r="C180" s="24" t="s">
        <v>44</v>
      </c>
      <c r="D180" s="20"/>
    </row>
    <row r="181" spans="1:4" ht="47.25" x14ac:dyDescent="0.25">
      <c r="A181" s="17" t="s">
        <v>359</v>
      </c>
      <c r="B181" s="22" t="s">
        <v>360</v>
      </c>
      <c r="C181" s="19"/>
      <c r="D181" s="20"/>
    </row>
    <row r="182" spans="1:4" ht="31.5" x14ac:dyDescent="0.25">
      <c r="A182" s="17" t="s">
        <v>361</v>
      </c>
      <c r="B182" s="31" t="s">
        <v>362</v>
      </c>
      <c r="C182" s="26"/>
      <c r="D182" s="28"/>
    </row>
    <row r="183" spans="1:4" ht="28.5" x14ac:dyDescent="0.25">
      <c r="A183" s="17" t="s">
        <v>363</v>
      </c>
      <c r="B183" s="31" t="s">
        <v>19</v>
      </c>
      <c r="C183" s="24" t="s">
        <v>44</v>
      </c>
      <c r="D183" s="20"/>
    </row>
    <row r="184" spans="1:4" ht="31.5" x14ac:dyDescent="0.25">
      <c r="A184" s="17" t="s">
        <v>364</v>
      </c>
      <c r="B184" s="22" t="s">
        <v>365</v>
      </c>
      <c r="C184" s="19"/>
      <c r="D184" s="20"/>
    </row>
    <row r="185" spans="1:4" ht="31.5" x14ac:dyDescent="0.25">
      <c r="A185" s="17" t="s">
        <v>366</v>
      </c>
      <c r="B185" s="31" t="s">
        <v>367</v>
      </c>
      <c r="C185" s="26"/>
      <c r="D185" s="28"/>
    </row>
    <row r="186" spans="1:4" ht="15.75" x14ac:dyDescent="0.25">
      <c r="A186" s="17" t="s">
        <v>368</v>
      </c>
      <c r="B186" s="31" t="s">
        <v>369</v>
      </c>
      <c r="C186" s="26"/>
      <c r="D186" s="20"/>
    </row>
    <row r="187" spans="1:4" ht="28.5" x14ac:dyDescent="0.25">
      <c r="A187" s="17" t="s">
        <v>370</v>
      </c>
      <c r="B187" s="31" t="s">
        <v>371</v>
      </c>
      <c r="C187" s="24" t="s">
        <v>44</v>
      </c>
      <c r="D187" s="20"/>
    </row>
    <row r="188" spans="1:4" ht="63" x14ac:dyDescent="0.25">
      <c r="A188" s="17" t="s">
        <v>372</v>
      </c>
      <c r="B188" s="22" t="s">
        <v>373</v>
      </c>
      <c r="C188" s="19"/>
      <c r="D188" s="20"/>
    </row>
    <row r="189" spans="1:4" ht="15.75" x14ac:dyDescent="0.25">
      <c r="A189" s="17" t="s">
        <v>374</v>
      </c>
      <c r="B189" s="31" t="s">
        <v>375</v>
      </c>
      <c r="C189" s="26"/>
      <c r="D189" s="20"/>
    </row>
    <row r="190" spans="1:4" ht="31.5" x14ac:dyDescent="0.25">
      <c r="A190" s="17" t="s">
        <v>376</v>
      </c>
      <c r="B190" s="31" t="s">
        <v>377</v>
      </c>
      <c r="C190" s="24"/>
      <c r="D190" s="20"/>
    </row>
    <row r="191" spans="1:4" ht="28.5" x14ac:dyDescent="0.25">
      <c r="A191" s="17" t="s">
        <v>378</v>
      </c>
      <c r="B191" s="31" t="s">
        <v>19</v>
      </c>
      <c r="C191" s="24" t="s">
        <v>44</v>
      </c>
      <c r="D191" s="20"/>
    </row>
    <row r="192" spans="1:4" ht="70.5" customHeight="1" x14ac:dyDescent="0.25">
      <c r="A192" s="17" t="s">
        <v>379</v>
      </c>
      <c r="B192" s="22" t="s">
        <v>380</v>
      </c>
      <c r="C192" s="19"/>
      <c r="D192" s="28"/>
    </row>
    <row r="193" spans="1:4" x14ac:dyDescent="0.25">
      <c r="A193" s="43"/>
      <c r="B193" s="44"/>
      <c r="C193" s="45"/>
      <c r="D193" s="44"/>
    </row>
  </sheetData>
  <customSheetViews>
    <customSheetView guid="{CA4B238D-38AA-4D87-A8EF-3490DE869A45}" scale="120" showPageBreaks="1" fitToPage="1" printArea="1">
      <selection activeCell="D38" sqref="D38"/>
      <pageMargins left="0.70833333333333304" right="0.70833333333333304" top="0.74791666666666701" bottom="0.74791666666666701" header="0.51180555555555496" footer="0.51180555555555496"/>
      <pageSetup paperSize="9" scale="49" firstPageNumber="0" fitToHeight="41" orientation="portrait" horizontalDpi="300" verticalDpi="300" r:id="rId1"/>
    </customSheetView>
  </customSheetViews>
  <mergeCells count="1">
    <mergeCell ref="A1:D1"/>
  </mergeCells>
  <pageMargins left="0.70833333333333304" right="0.70833333333333304" top="0.74791666666666701" bottom="0.74791666666666701" header="0.51180555555555496" footer="0.51180555555555496"/>
  <pageSetup paperSize="9" scale="49" firstPageNumber="0" fitToHeight="41" orientation="portrait" horizontalDpi="300" verticalDpi="300" r:id="rId2"/>
</worksheet>
</file>

<file path=docProps/app.xml><?xml version="1.0" encoding="utf-8"?>
<Properties xmlns="http://schemas.openxmlformats.org/officeDocument/2006/extended-properties" xmlns:vt="http://schemas.openxmlformats.org/officeDocument/2006/docPropsVTypes">
  <Template/>
  <TotalTime>158</TotalTime>
  <Application>Microsoft Excel</Application>
  <DocSecurity>0</DocSecurity>
  <ScaleCrop>false</ScaleCrop>
  <HeadingPairs>
    <vt:vector size="4" baseType="variant">
      <vt:variant>
        <vt:lpstr>Fogli di lavoro</vt:lpstr>
      </vt:variant>
      <vt:variant>
        <vt:i4>3</vt:i4>
      </vt:variant>
      <vt:variant>
        <vt:lpstr>Intervalli denominati</vt:lpstr>
      </vt:variant>
      <vt:variant>
        <vt:i4>27</vt:i4>
      </vt:variant>
    </vt:vector>
  </HeadingPairs>
  <TitlesOfParts>
    <vt:vector size="30" baseType="lpstr">
      <vt:lpstr>Anagrafica</vt:lpstr>
      <vt:lpstr>Considerazioni generali</vt:lpstr>
      <vt:lpstr>Misure anticorruzione</vt:lpstr>
      <vt:lpstr>Anagrafica!Area_stampa</vt:lpstr>
      <vt:lpstr>'Considerazioni generali'!Area_stampa</vt:lpstr>
      <vt:lpstr>'Misure anticorruzione'!Area_stampa</vt:lpstr>
      <vt:lpstr>Anagrafica!Z_025E4A5C_C669_432A_8E1D_E0C55C770C22_.wvu.PrintArea</vt:lpstr>
      <vt:lpstr>'Considerazioni generali'!Z_025E4A5C_C669_432A_8E1D_E0C55C770C22_.wvu.PrintArea</vt:lpstr>
      <vt:lpstr>'Misure anticorruzione'!Z_025E4A5C_C669_432A_8E1D_E0C55C770C22_.wvu.PrintArea</vt:lpstr>
      <vt:lpstr>Anagrafica!Z_0684A9D5_22F5_4482_8E07_8E8BC2CE67CB_.wvu.PrintArea</vt:lpstr>
      <vt:lpstr>'Considerazioni generali'!Z_0684A9D5_22F5_4482_8E07_8E8BC2CE67CB_.wvu.PrintArea</vt:lpstr>
      <vt:lpstr>'Misure anticorruzione'!Z_0684A9D5_22F5_4482_8E07_8E8BC2CE67CB_.wvu.PrintArea</vt:lpstr>
      <vt:lpstr>Anagrafica!Z_3767B8FE_4E68_408D_B69C_A58B8C7AA791_.wvu.PrintArea</vt:lpstr>
      <vt:lpstr>'Considerazioni generali'!Z_3767B8FE_4E68_408D_B69C_A58B8C7AA791_.wvu.PrintArea</vt:lpstr>
      <vt:lpstr>'Misure anticorruzione'!Z_3767B8FE_4E68_408D_B69C_A58B8C7AA791_.wvu.PrintArea</vt:lpstr>
      <vt:lpstr>Anagrafica!Z_7C032EE7_1671_4ED3_B915_890DC3C7B5F8_.wvu.PrintArea</vt:lpstr>
      <vt:lpstr>'Considerazioni generali'!Z_7C032EE7_1671_4ED3_B915_890DC3C7B5F8_.wvu.PrintArea</vt:lpstr>
      <vt:lpstr>'Misure anticorruzione'!Z_7C032EE7_1671_4ED3_B915_890DC3C7B5F8_.wvu.PrintArea</vt:lpstr>
      <vt:lpstr>Anagrafica!Z_AE4F7453_3307_4D30_AA11_E01B7C0E1525_.wvu.PrintArea</vt:lpstr>
      <vt:lpstr>'Considerazioni generali'!Z_AE4F7453_3307_4D30_AA11_E01B7C0E1525_.wvu.PrintArea</vt:lpstr>
      <vt:lpstr>'Misure anticorruzione'!Z_AE4F7453_3307_4D30_AA11_E01B7C0E1525_.wvu.PrintArea</vt:lpstr>
      <vt:lpstr>Anagrafica!Z_B6381B85_2EAF_453E_BC3A_4BD4963E363D_.wvu.PrintArea</vt:lpstr>
      <vt:lpstr>'Considerazioni generali'!Z_B6381B85_2EAF_453E_BC3A_4BD4963E363D_.wvu.PrintArea</vt:lpstr>
      <vt:lpstr>'Misure anticorruzione'!Z_B6381B85_2EAF_453E_BC3A_4BD4963E363D_.wvu.PrintArea</vt:lpstr>
      <vt:lpstr>Anagrafica!Z_C5656585_A4DF_4D17_AC90_71CE513515FC_.wvu.PrintArea</vt:lpstr>
      <vt:lpstr>'Considerazioni generali'!Z_C5656585_A4DF_4D17_AC90_71CE513515FC_.wvu.PrintArea</vt:lpstr>
      <vt:lpstr>'Misure anticorruzione'!Z_C5656585_A4DF_4D17_AC90_71CE513515FC_.wvu.PrintArea</vt:lpstr>
      <vt:lpstr>Anagrafica!Z_D6851260_7797_4E09_B445_39644E32B805_.wvu.PrintArea</vt:lpstr>
      <vt:lpstr>'Considerazioni generali'!Z_D6851260_7797_4E09_B445_39644E32B805_.wvu.PrintArea</vt:lpstr>
      <vt:lpstr>'Misure anticorruzione'!Z_D6851260_7797_4E09_B445_39644E32B805_.wvu.PrintArea</vt:lpstr>
    </vt:vector>
  </TitlesOfParts>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p.adami</dc:creator>
  <cp:lastModifiedBy>Silvia Aurino</cp:lastModifiedBy>
  <cp:revision>20</cp:revision>
  <cp:lastPrinted>2019-01-31T10:48:43Z</cp:lastPrinted>
  <dcterms:created xsi:type="dcterms:W3CDTF">2015-11-06T14:19:42Z</dcterms:created>
  <dcterms:modified xsi:type="dcterms:W3CDTF">2019-01-31T10:53:12Z</dcterms:modified>
  <dc:language>it-IT</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16.0300</vt:lpwstr>
  </property>
  <property fmtid="{D5CDD505-2E9C-101B-9397-08002B2CF9AE}" pid="3" name="DocSecurity">
    <vt:i4>0</vt:i4>
  </property>
  <property fmtid="{D5CDD505-2E9C-101B-9397-08002B2CF9AE}" pid="4" name="HyperlinksChanged">
    <vt:bool>false</vt:bool>
  </property>
  <property fmtid="{D5CDD505-2E9C-101B-9397-08002B2CF9AE}" pid="5" name="LinksUpToDate">
    <vt:bool>false</vt:bool>
  </property>
  <property fmtid="{D5CDD505-2E9C-101B-9397-08002B2CF9AE}" pid="6" name="ScaleCrop">
    <vt:bool>false</vt:bool>
  </property>
  <property fmtid="{D5CDD505-2E9C-101B-9397-08002B2CF9AE}" pid="7" name="ShareDoc">
    <vt:bool>false</vt:bool>
  </property>
</Properties>
</file>